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1" r:id="rId3"/>
    <p:sldId id="270" r:id="rId4"/>
    <p:sldId id="257" r:id="rId5"/>
    <p:sldId id="258" r:id="rId6"/>
    <p:sldId id="262" r:id="rId7"/>
    <p:sldId id="260" r:id="rId8"/>
    <p:sldId id="265" r:id="rId9"/>
    <p:sldId id="261" r:id="rId10"/>
    <p:sldId id="263" r:id="rId11"/>
    <p:sldId id="266" r:id="rId12"/>
    <p:sldId id="267" r:id="rId13"/>
    <p:sldId id="268" r:id="rId14"/>
    <p:sldId id="264" r:id="rId15"/>
    <p:sldId id="272"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9DD2E2-88C4-4B20-AD76-4FE53E047EAA}" v="9" dt="2022-04-10T16:03:08.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8" autoAdjust="0"/>
    <p:restoredTop sz="94660"/>
  </p:normalViewPr>
  <p:slideViewPr>
    <p:cSldViewPr snapToGrid="0">
      <p:cViewPr varScale="1">
        <p:scale>
          <a:sx n="102" d="100"/>
          <a:sy n="102" d="100"/>
        </p:scale>
        <p:origin x="58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Montgomery" userId="9a987324697dbfac" providerId="LiveId" clId="{0F9DD2E2-88C4-4B20-AD76-4FE53E047EAA}"/>
    <pc:docChg chg="custSel addSld modSld sldOrd">
      <pc:chgData name="Thomas Montgomery" userId="9a987324697dbfac" providerId="LiveId" clId="{0F9DD2E2-88C4-4B20-AD76-4FE53E047EAA}" dt="2022-04-11T13:15:52.909" v="673" actId="20577"/>
      <pc:docMkLst>
        <pc:docMk/>
      </pc:docMkLst>
      <pc:sldChg chg="modSp mod">
        <pc:chgData name="Thomas Montgomery" userId="9a987324697dbfac" providerId="LiveId" clId="{0F9DD2E2-88C4-4B20-AD76-4FE53E047EAA}" dt="2022-04-10T02:04:35.252" v="20" actId="27636"/>
        <pc:sldMkLst>
          <pc:docMk/>
          <pc:sldMk cId="4255751433" sldId="257"/>
        </pc:sldMkLst>
        <pc:spChg chg="mod">
          <ac:chgData name="Thomas Montgomery" userId="9a987324697dbfac" providerId="LiveId" clId="{0F9DD2E2-88C4-4B20-AD76-4FE53E047EAA}" dt="2022-04-10T02:04:35.252" v="20" actId="27636"/>
          <ac:spMkLst>
            <pc:docMk/>
            <pc:sldMk cId="4255751433" sldId="257"/>
            <ac:spMk id="3" creationId="{33056492-4B3D-5749-8773-DA9D03D77087}"/>
          </ac:spMkLst>
        </pc:spChg>
      </pc:sldChg>
      <pc:sldChg chg="modSp mod">
        <pc:chgData name="Thomas Montgomery" userId="9a987324697dbfac" providerId="LiveId" clId="{0F9DD2E2-88C4-4B20-AD76-4FE53E047EAA}" dt="2022-04-11T13:08:58.418" v="266" actId="20577"/>
        <pc:sldMkLst>
          <pc:docMk/>
          <pc:sldMk cId="1762548222" sldId="258"/>
        </pc:sldMkLst>
        <pc:spChg chg="mod">
          <ac:chgData name="Thomas Montgomery" userId="9a987324697dbfac" providerId="LiveId" clId="{0F9DD2E2-88C4-4B20-AD76-4FE53E047EAA}" dt="2022-04-11T13:08:58.418" v="266" actId="20577"/>
          <ac:spMkLst>
            <pc:docMk/>
            <pc:sldMk cId="1762548222" sldId="258"/>
            <ac:spMk id="3" creationId="{104DE952-E4F7-0E41-ACFE-D8CA88CE6A48}"/>
          </ac:spMkLst>
        </pc:spChg>
      </pc:sldChg>
      <pc:sldChg chg="modSp mod">
        <pc:chgData name="Thomas Montgomery" userId="9a987324697dbfac" providerId="LiveId" clId="{0F9DD2E2-88C4-4B20-AD76-4FE53E047EAA}" dt="2022-04-11T13:09:34.199" v="271" actId="114"/>
        <pc:sldMkLst>
          <pc:docMk/>
          <pc:sldMk cId="4158960554" sldId="260"/>
        </pc:sldMkLst>
        <pc:spChg chg="mod">
          <ac:chgData name="Thomas Montgomery" userId="9a987324697dbfac" providerId="LiveId" clId="{0F9DD2E2-88C4-4B20-AD76-4FE53E047EAA}" dt="2022-04-11T13:09:34.199" v="271" actId="114"/>
          <ac:spMkLst>
            <pc:docMk/>
            <pc:sldMk cId="4158960554" sldId="260"/>
            <ac:spMk id="3" creationId="{104DE952-E4F7-0E41-ACFE-D8CA88CE6A48}"/>
          </ac:spMkLst>
        </pc:spChg>
      </pc:sldChg>
      <pc:sldChg chg="modSp mod">
        <pc:chgData name="Thomas Montgomery" userId="9a987324697dbfac" providerId="LiveId" clId="{0F9DD2E2-88C4-4B20-AD76-4FE53E047EAA}" dt="2022-04-11T13:09:22.731" v="270" actId="20577"/>
        <pc:sldMkLst>
          <pc:docMk/>
          <pc:sldMk cId="1808541948" sldId="262"/>
        </pc:sldMkLst>
        <pc:spChg chg="mod">
          <ac:chgData name="Thomas Montgomery" userId="9a987324697dbfac" providerId="LiveId" clId="{0F9DD2E2-88C4-4B20-AD76-4FE53E047EAA}" dt="2022-04-11T13:09:22.731" v="270" actId="20577"/>
          <ac:spMkLst>
            <pc:docMk/>
            <pc:sldMk cId="1808541948" sldId="262"/>
            <ac:spMk id="3" creationId="{104DE952-E4F7-0E41-ACFE-D8CA88CE6A48}"/>
          </ac:spMkLst>
        </pc:spChg>
      </pc:sldChg>
      <pc:sldChg chg="modSp mod">
        <pc:chgData name="Thomas Montgomery" userId="9a987324697dbfac" providerId="LiveId" clId="{0F9DD2E2-88C4-4B20-AD76-4FE53E047EAA}" dt="2022-04-11T13:15:52.909" v="673" actId="20577"/>
        <pc:sldMkLst>
          <pc:docMk/>
          <pc:sldMk cId="2952656022" sldId="264"/>
        </pc:sldMkLst>
        <pc:spChg chg="mod">
          <ac:chgData name="Thomas Montgomery" userId="9a987324697dbfac" providerId="LiveId" clId="{0F9DD2E2-88C4-4B20-AD76-4FE53E047EAA}" dt="2022-04-11T13:15:52.909" v="673" actId="20577"/>
          <ac:spMkLst>
            <pc:docMk/>
            <pc:sldMk cId="2952656022" sldId="264"/>
            <ac:spMk id="3" creationId="{104DE952-E4F7-0E41-ACFE-D8CA88CE6A48}"/>
          </ac:spMkLst>
        </pc:spChg>
      </pc:sldChg>
      <pc:sldChg chg="modSp mod">
        <pc:chgData name="Thomas Montgomery" userId="9a987324697dbfac" providerId="LiveId" clId="{0F9DD2E2-88C4-4B20-AD76-4FE53E047EAA}" dt="2022-04-11T13:09:45.957" v="272" actId="20577"/>
        <pc:sldMkLst>
          <pc:docMk/>
          <pc:sldMk cId="1621815746" sldId="265"/>
        </pc:sldMkLst>
        <pc:spChg chg="mod">
          <ac:chgData name="Thomas Montgomery" userId="9a987324697dbfac" providerId="LiveId" clId="{0F9DD2E2-88C4-4B20-AD76-4FE53E047EAA}" dt="2022-04-11T13:09:45.957" v="272" actId="20577"/>
          <ac:spMkLst>
            <pc:docMk/>
            <pc:sldMk cId="1621815746" sldId="265"/>
            <ac:spMk id="2" creationId="{B0975519-3194-EA49-AC02-A610FDFEAC25}"/>
          </ac:spMkLst>
        </pc:spChg>
      </pc:sldChg>
      <pc:sldChg chg="modSp mod">
        <pc:chgData name="Thomas Montgomery" userId="9a987324697dbfac" providerId="LiveId" clId="{0F9DD2E2-88C4-4B20-AD76-4FE53E047EAA}" dt="2022-04-11T13:12:02.636" v="293" actId="20577"/>
        <pc:sldMkLst>
          <pc:docMk/>
          <pc:sldMk cId="2886358082" sldId="267"/>
        </pc:sldMkLst>
        <pc:spChg chg="mod">
          <ac:chgData name="Thomas Montgomery" userId="9a987324697dbfac" providerId="LiveId" clId="{0F9DD2E2-88C4-4B20-AD76-4FE53E047EAA}" dt="2022-04-11T13:12:02.636" v="293" actId="20577"/>
          <ac:spMkLst>
            <pc:docMk/>
            <pc:sldMk cId="2886358082" sldId="267"/>
            <ac:spMk id="3" creationId="{E0A71926-77EF-6A44-8E47-EB4EB4D53CA2}"/>
          </ac:spMkLst>
        </pc:spChg>
      </pc:sldChg>
      <pc:sldChg chg="modSp mod">
        <pc:chgData name="Thomas Montgomery" userId="9a987324697dbfac" providerId="LiveId" clId="{0F9DD2E2-88C4-4B20-AD76-4FE53E047EAA}" dt="2022-04-11T13:12:19.020" v="302" actId="20577"/>
        <pc:sldMkLst>
          <pc:docMk/>
          <pc:sldMk cId="1782313424" sldId="268"/>
        </pc:sldMkLst>
        <pc:spChg chg="mod">
          <ac:chgData name="Thomas Montgomery" userId="9a987324697dbfac" providerId="LiveId" clId="{0F9DD2E2-88C4-4B20-AD76-4FE53E047EAA}" dt="2022-04-11T13:12:19.020" v="302" actId="20577"/>
          <ac:spMkLst>
            <pc:docMk/>
            <pc:sldMk cId="1782313424" sldId="268"/>
            <ac:spMk id="3" creationId="{80E6038E-D4EC-A545-9773-B2A85FD22975}"/>
          </ac:spMkLst>
        </pc:spChg>
      </pc:sldChg>
      <pc:sldChg chg="modSp add mod ord">
        <pc:chgData name="Thomas Montgomery" userId="9a987324697dbfac" providerId="LiveId" clId="{0F9DD2E2-88C4-4B20-AD76-4FE53E047EAA}" dt="2022-04-11T13:07:37.760" v="264" actId="20577"/>
        <pc:sldMkLst>
          <pc:docMk/>
          <pc:sldMk cId="2046987547" sldId="271"/>
        </pc:sldMkLst>
        <pc:spChg chg="mod">
          <ac:chgData name="Thomas Montgomery" userId="9a987324697dbfac" providerId="LiveId" clId="{0F9DD2E2-88C4-4B20-AD76-4FE53E047EAA}" dt="2022-04-10T01:52:12.906" v="10" actId="20577"/>
          <ac:spMkLst>
            <pc:docMk/>
            <pc:sldMk cId="2046987547" sldId="271"/>
            <ac:spMk id="2" creationId="{FE1895BA-AE2A-EE4C-879F-94EA10186D0C}"/>
          </ac:spMkLst>
        </pc:spChg>
        <pc:spChg chg="mod">
          <ac:chgData name="Thomas Montgomery" userId="9a987324697dbfac" providerId="LiveId" clId="{0F9DD2E2-88C4-4B20-AD76-4FE53E047EAA}" dt="2022-04-11T13:07:37.760" v="264" actId="20577"/>
          <ac:spMkLst>
            <pc:docMk/>
            <pc:sldMk cId="2046987547" sldId="271"/>
            <ac:spMk id="3" creationId="{33056492-4B3D-5749-8773-DA9D03D77087}"/>
          </ac:spMkLst>
        </pc:spChg>
      </pc:sldChg>
      <pc:sldChg chg="addSp modSp new mod">
        <pc:chgData name="Thomas Montgomery" userId="9a987324697dbfac" providerId="LiveId" clId="{0F9DD2E2-88C4-4B20-AD76-4FE53E047EAA}" dt="2022-04-11T12:37:04.968" v="249" actId="20577"/>
        <pc:sldMkLst>
          <pc:docMk/>
          <pc:sldMk cId="1088615761" sldId="272"/>
        </pc:sldMkLst>
        <pc:spChg chg="mod">
          <ac:chgData name="Thomas Montgomery" userId="9a987324697dbfac" providerId="LiveId" clId="{0F9DD2E2-88C4-4B20-AD76-4FE53E047EAA}" dt="2022-04-10T16:03:28.073" v="43" actId="20577"/>
          <ac:spMkLst>
            <pc:docMk/>
            <pc:sldMk cId="1088615761" sldId="272"/>
            <ac:spMk id="2" creationId="{BA36BDF8-D040-43ED-A943-C03ED74D1C67}"/>
          </ac:spMkLst>
        </pc:spChg>
        <pc:spChg chg="mod">
          <ac:chgData name="Thomas Montgomery" userId="9a987324697dbfac" providerId="LiveId" clId="{0F9DD2E2-88C4-4B20-AD76-4FE53E047EAA}" dt="2022-04-11T12:37:04.968" v="249" actId="20577"/>
          <ac:spMkLst>
            <pc:docMk/>
            <pc:sldMk cId="1088615761" sldId="272"/>
            <ac:spMk id="3" creationId="{1E0C766D-3801-40B7-93D2-D4B8A2180B09}"/>
          </ac:spMkLst>
        </pc:spChg>
        <pc:spChg chg="add mod">
          <ac:chgData name="Thomas Montgomery" userId="9a987324697dbfac" providerId="LiveId" clId="{0F9DD2E2-88C4-4B20-AD76-4FE53E047EAA}" dt="2022-04-10T16:03:02.533" v="27" actId="571"/>
          <ac:spMkLst>
            <pc:docMk/>
            <pc:sldMk cId="1088615761" sldId="272"/>
            <ac:spMk id="4" creationId="{1D120349-6067-4C51-8E18-EE1E0EF9E104}"/>
          </ac:spMkLst>
        </pc:spChg>
        <pc:spChg chg="add mod">
          <ac:chgData name="Thomas Montgomery" userId="9a987324697dbfac" providerId="LiveId" clId="{0F9DD2E2-88C4-4B20-AD76-4FE53E047EAA}" dt="2022-04-10T16:07:34.139" v="238" actId="1076"/>
          <ac:spMkLst>
            <pc:docMk/>
            <pc:sldMk cId="1088615761" sldId="272"/>
            <ac:spMk id="5" creationId="{ACB5418C-D671-4071-9AB5-31057EFC825F}"/>
          </ac:spMkLst>
        </pc:spChg>
        <pc:spChg chg="add mod">
          <ac:chgData name="Thomas Montgomery" userId="9a987324697dbfac" providerId="LiveId" clId="{0F9DD2E2-88C4-4B20-AD76-4FE53E047EAA}" dt="2022-04-10T16:03:08.196" v="28" actId="571"/>
          <ac:spMkLst>
            <pc:docMk/>
            <pc:sldMk cId="1088615761" sldId="272"/>
            <ac:spMk id="6" creationId="{327C3BDD-FB6F-46F5-9FA1-3AD91BDB7F61}"/>
          </ac:spMkLst>
        </pc:spChg>
        <pc:spChg chg="add mod">
          <ac:chgData name="Thomas Montgomery" userId="9a987324697dbfac" providerId="LiveId" clId="{0F9DD2E2-88C4-4B20-AD76-4FE53E047EAA}" dt="2022-04-10T16:08:33.958" v="247" actId="403"/>
          <ac:spMkLst>
            <pc:docMk/>
            <pc:sldMk cId="1088615761" sldId="272"/>
            <ac:spMk id="8" creationId="{48E65C98-F15F-455D-814E-14F3DDC419D6}"/>
          </ac:spMkLst>
        </pc:spChg>
      </pc:sldChg>
    </pc:docChg>
  </pc:docChgLst>
  <pc:docChgLst>
    <pc:chgData name="Thomas Montgomery" userId="9a987324697dbfac" providerId="LiveId" clId="{1C6B6EF8-43CA-0247-994D-B83E8E67A6E9}"/>
    <pc:docChg chg="custSel modSld">
      <pc:chgData name="Thomas Montgomery" userId="9a987324697dbfac" providerId="LiveId" clId="{1C6B6EF8-43CA-0247-994D-B83E8E67A6E9}" dt="2022-04-10T02:07:08.181" v="153" actId="20577"/>
      <pc:docMkLst>
        <pc:docMk/>
      </pc:docMkLst>
      <pc:sldChg chg="modSp mod">
        <pc:chgData name="Thomas Montgomery" userId="9a987324697dbfac" providerId="LiveId" clId="{1C6B6EF8-43CA-0247-994D-B83E8E67A6E9}" dt="2022-04-10T02:07:08.181" v="153" actId="20577"/>
        <pc:sldMkLst>
          <pc:docMk/>
          <pc:sldMk cId="2046987547" sldId="271"/>
        </pc:sldMkLst>
        <pc:spChg chg="mod">
          <ac:chgData name="Thomas Montgomery" userId="9a987324697dbfac" providerId="LiveId" clId="{1C6B6EF8-43CA-0247-994D-B83E8E67A6E9}" dt="2022-04-10T02:07:08.181" v="153" actId="20577"/>
          <ac:spMkLst>
            <pc:docMk/>
            <pc:sldMk cId="2046987547" sldId="271"/>
            <ac:spMk id="3" creationId="{33056492-4B3D-5749-8773-DA9D03D7708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5BEF28-DEDF-49AE-A82B-E8921AF02F02}" type="datetimeFigureOut">
              <a:rPr lang="en-US" smtClean="0"/>
              <a:t>4/10/2022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C2DD5F-6F2E-45A1-8851-5802ACFBDFB4}" type="slidenum">
              <a:rPr lang="en-US" smtClean="0"/>
              <a:t>‹#›</a:t>
            </a:fld>
            <a:endParaRPr lang="en-US"/>
          </a:p>
        </p:txBody>
      </p:sp>
    </p:spTree>
    <p:extLst>
      <p:ext uri="{BB962C8B-B14F-4D97-AF65-F5344CB8AC3E}">
        <p14:creationId xmlns:p14="http://schemas.microsoft.com/office/powerpoint/2010/main" val="4243267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C2DD5F-6F2E-45A1-8851-5802ACFBDFB4}" type="slidenum">
              <a:rPr lang="en-US" smtClean="0"/>
              <a:t>16</a:t>
            </a:fld>
            <a:endParaRPr lang="en-US"/>
          </a:p>
        </p:txBody>
      </p:sp>
    </p:spTree>
    <p:extLst>
      <p:ext uri="{BB962C8B-B14F-4D97-AF65-F5344CB8AC3E}">
        <p14:creationId xmlns:p14="http://schemas.microsoft.com/office/powerpoint/2010/main" val="6273269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8ABE3C1-DBE1-495D-B57B-2849774B866A}" type="datetimeFigureOut">
              <a:rPr lang="en-US" dirty="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A3F48C-C7C6-4055-9F49-3777875E72AE}" type="datetimeFigureOut">
              <a:rPr lang="en-US" dirty="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4/10/2022</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E42F4-6EEF-4EF7-8ED4-2208F0F89A08}" type="datetimeFigureOut">
              <a:rPr lang="en-US" dirty="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4/10/2022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5A6C69-6797-4E8A-BF37-F2C3751466E9}" type="datetimeFigureOut">
              <a:rPr lang="en-US" dirty="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2014A1-A632-4878-A0D3-F52BA7563730}" type="datetimeFigureOut">
              <a:rPr lang="en-US" dirty="0"/>
              <a:t>4/10/2022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E99F462-093F-4566-844B-4C71F2739DA5}" type="datetimeFigureOut">
              <a:rPr lang="en-US" dirty="0"/>
              <a:t>4/10/2022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4/10/2022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4/10/2022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4/10/2022</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familysearch.org/ark:/61903/1:1:MVY1-FDP"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vents.miamioh.edu/event/naturalization_ceremony_5122#.YlMAeZHMJD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ancestry.com/c/1950-census" TargetMode="External"/><Relationship Id="rId2" Type="http://schemas.openxmlformats.org/officeDocument/2006/relationships/hyperlink" Target="https://www.familytreemagazine.com/census-records/" TargetMode="External"/><Relationship Id="rId1" Type="http://schemas.openxmlformats.org/officeDocument/2006/relationships/slideLayout" Target="../slideLayouts/slideLayout2.xml"/><Relationship Id="rId5" Type="http://schemas.openxmlformats.org/officeDocument/2006/relationships/hyperlink" Target="https://www.archives.gov/news/articles/1950-census-access" TargetMode="External"/><Relationship Id="rId4" Type="http://schemas.openxmlformats.org/officeDocument/2006/relationships/hyperlink" Target="https://www.archives.gov/research/census/195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search.ancestry.com/Places/Europe/Germany/Default.aspx?cj=1&amp;netid=cj&amp;o_xid=0000584978&amp;o_lid=0000584978&amp;o_sch=Affiliate+External" TargetMode="External"/><Relationship Id="rId2" Type="http://schemas.openxmlformats.org/officeDocument/2006/relationships/hyperlink" Target="https://www.familysearch.org/wiki/en/Germany_Census" TargetMode="External"/><Relationship Id="rId1" Type="http://schemas.openxmlformats.org/officeDocument/2006/relationships/slideLayout" Target="../slideLayouts/slideLayout2.xml"/><Relationship Id="rId6" Type="http://schemas.openxmlformats.org/officeDocument/2006/relationships/hyperlink" Target="https://www.legacytree.com/blog/new-development-german-census-records" TargetMode="External"/><Relationship Id="rId5" Type="http://schemas.openxmlformats.org/officeDocument/2006/relationships/hyperlink" Target="http://www.genealogyblog.com/?p=37810" TargetMode="External"/><Relationship Id="rId4" Type="http://schemas.openxmlformats.org/officeDocument/2006/relationships/hyperlink" Target="https://lisalouisecooke.com/2018/02/12/german-census-records/"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familysearch.org/search/catalog/2690879?availability=Family%20History%20Librar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242E23-9529-E643-9316-F25DB78144DC}"/>
              </a:ext>
            </a:extLst>
          </p:cNvPr>
          <p:cNvPicPr>
            <a:picLocks noChangeAspect="1"/>
          </p:cNvPicPr>
          <p:nvPr/>
        </p:nvPicPr>
        <p:blipFill>
          <a:blip r:embed="rId2"/>
          <a:stretch>
            <a:fillRect/>
          </a:stretch>
        </p:blipFill>
        <p:spPr>
          <a:xfrm>
            <a:off x="901700" y="2311400"/>
            <a:ext cx="10388600" cy="2235200"/>
          </a:xfrm>
          <a:prstGeom prst="rect">
            <a:avLst/>
          </a:prstGeom>
        </p:spPr>
      </p:pic>
      <p:sp>
        <p:nvSpPr>
          <p:cNvPr id="2" name="Title 1">
            <a:extLst>
              <a:ext uri="{FF2B5EF4-FFF2-40B4-BE49-F238E27FC236}">
                <a16:creationId xmlns:a16="http://schemas.microsoft.com/office/drawing/2014/main" id="{7C2630CE-D9EE-C548-8C14-073D4985013F}"/>
              </a:ext>
            </a:extLst>
          </p:cNvPr>
          <p:cNvSpPr>
            <a:spLocks noGrp="1"/>
          </p:cNvSpPr>
          <p:nvPr>
            <p:ph type="ctrTitle"/>
          </p:nvPr>
        </p:nvSpPr>
        <p:spPr>
          <a:xfrm>
            <a:off x="2023933" y="4724282"/>
            <a:ext cx="8144134" cy="1373070"/>
          </a:xfrm>
        </p:spPr>
        <p:txBody>
          <a:bodyPr/>
          <a:lstStyle/>
          <a:p>
            <a:pPr algn="ctr"/>
            <a:r>
              <a:rPr lang="en-US"/>
              <a:t>Census Records</a:t>
            </a:r>
          </a:p>
        </p:txBody>
      </p:sp>
    </p:spTree>
    <p:extLst>
      <p:ext uri="{BB962C8B-B14F-4D97-AF65-F5344CB8AC3E}">
        <p14:creationId xmlns:p14="http://schemas.microsoft.com/office/powerpoint/2010/main" val="62189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6F46-195D-0E43-BED6-CC3FA758EFA6}"/>
              </a:ext>
            </a:extLst>
          </p:cNvPr>
          <p:cNvSpPr>
            <a:spLocks noGrp="1"/>
          </p:cNvSpPr>
          <p:nvPr>
            <p:ph type="title"/>
          </p:nvPr>
        </p:nvSpPr>
        <p:spPr/>
        <p:txBody>
          <a:bodyPr>
            <a:normAutofit/>
          </a:bodyPr>
          <a:lstStyle/>
          <a:p>
            <a:r>
              <a:rPr lang="en-US" sz="5400"/>
              <a:t>The Records	</a:t>
            </a:r>
          </a:p>
        </p:txBody>
      </p:sp>
      <p:sp>
        <p:nvSpPr>
          <p:cNvPr id="3" name="Content Placeholder 2">
            <a:extLst>
              <a:ext uri="{FF2B5EF4-FFF2-40B4-BE49-F238E27FC236}">
                <a16:creationId xmlns:a16="http://schemas.microsoft.com/office/drawing/2014/main" id="{104DE952-E4F7-0E41-ACFE-D8CA88CE6A48}"/>
              </a:ext>
            </a:extLst>
          </p:cNvPr>
          <p:cNvSpPr>
            <a:spLocks noGrp="1"/>
          </p:cNvSpPr>
          <p:nvPr>
            <p:ph idx="1"/>
          </p:nvPr>
        </p:nvSpPr>
        <p:spPr>
          <a:xfrm>
            <a:off x="680321" y="2336873"/>
            <a:ext cx="10349629" cy="3599316"/>
          </a:xfrm>
        </p:spPr>
        <p:txBody>
          <a:bodyPr>
            <a:normAutofit/>
          </a:bodyPr>
          <a:lstStyle/>
          <a:p>
            <a:r>
              <a:rPr lang="en-US" sz="4800"/>
              <a:t>Home Owners/Heads of Households</a:t>
            </a:r>
          </a:p>
          <a:p>
            <a:r>
              <a:rPr lang="en-US" sz="4800"/>
              <a:t>Other inhabitants</a:t>
            </a:r>
          </a:p>
          <a:p>
            <a:r>
              <a:rPr lang="en-US" sz="4800"/>
              <a:t>Gender</a:t>
            </a:r>
          </a:p>
          <a:p>
            <a:r>
              <a:rPr lang="en-US" sz="4800"/>
              <a:t>Age</a:t>
            </a:r>
          </a:p>
          <a:p>
            <a:pPr marL="0" indent="0">
              <a:buNone/>
            </a:pPr>
            <a:endParaRPr lang="en-US" sz="4800"/>
          </a:p>
        </p:txBody>
      </p:sp>
    </p:spTree>
    <p:extLst>
      <p:ext uri="{BB962C8B-B14F-4D97-AF65-F5344CB8AC3E}">
        <p14:creationId xmlns:p14="http://schemas.microsoft.com/office/powerpoint/2010/main" val="240176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476EC-81BA-E14D-848D-5D8374999F83}"/>
              </a:ext>
            </a:extLst>
          </p:cNvPr>
          <p:cNvSpPr>
            <a:spLocks noGrp="1"/>
          </p:cNvSpPr>
          <p:nvPr>
            <p:ph type="title"/>
          </p:nvPr>
        </p:nvSpPr>
        <p:spPr/>
        <p:txBody>
          <a:bodyPr/>
          <a:lstStyle/>
          <a:p>
            <a:r>
              <a:rPr lang="en-US"/>
              <a:t>The Census of 1867:  The Great Transition</a:t>
            </a:r>
          </a:p>
        </p:txBody>
      </p:sp>
      <p:sp>
        <p:nvSpPr>
          <p:cNvPr id="3" name="Content Placeholder 2">
            <a:extLst>
              <a:ext uri="{FF2B5EF4-FFF2-40B4-BE49-F238E27FC236}">
                <a16:creationId xmlns:a16="http://schemas.microsoft.com/office/drawing/2014/main" id="{3A90B1D7-C38A-6E40-8C6F-9E1B54DB00E3}"/>
              </a:ext>
            </a:extLst>
          </p:cNvPr>
          <p:cNvSpPr>
            <a:spLocks noGrp="1"/>
          </p:cNvSpPr>
          <p:nvPr>
            <p:ph idx="1"/>
          </p:nvPr>
        </p:nvSpPr>
        <p:spPr/>
        <p:txBody>
          <a:bodyPr>
            <a:normAutofit lnSpcReduction="10000"/>
          </a:bodyPr>
          <a:lstStyle/>
          <a:p>
            <a:r>
              <a:rPr lang="en-US" sz="3200"/>
              <a:t>1867 First National Census</a:t>
            </a:r>
          </a:p>
          <a:p>
            <a:r>
              <a:rPr lang="en-US" sz="3200"/>
              <a:t>Decree - 9 October 1867</a:t>
            </a:r>
          </a:p>
          <a:p>
            <a:pPr lvl="1"/>
            <a:r>
              <a:rPr lang="en-US" sz="2800"/>
              <a:t>Funding of a common military force</a:t>
            </a:r>
          </a:p>
          <a:p>
            <a:pPr lvl="1"/>
            <a:r>
              <a:rPr lang="en-US" sz="2800"/>
              <a:t>Sharing costs supporting the Confederation</a:t>
            </a:r>
          </a:p>
          <a:p>
            <a:pPr lvl="1"/>
            <a:r>
              <a:rPr lang="en-US" sz="2800"/>
              <a:t>Data collected to include first and last names, gender, age, occupation or status and citizenship.  Religion, Marital Status, Manner of residence added.</a:t>
            </a:r>
          </a:p>
          <a:p>
            <a:pPr lvl="1"/>
            <a:r>
              <a:rPr lang="en-US" sz="2800"/>
              <a:t>Form to be completed by each head of household</a:t>
            </a:r>
          </a:p>
        </p:txBody>
      </p:sp>
    </p:spTree>
    <p:extLst>
      <p:ext uri="{BB962C8B-B14F-4D97-AF65-F5344CB8AC3E}">
        <p14:creationId xmlns:p14="http://schemas.microsoft.com/office/powerpoint/2010/main" val="2217567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D89C6-5593-5C49-9939-8D39A9C03941}"/>
              </a:ext>
            </a:extLst>
          </p:cNvPr>
          <p:cNvSpPr>
            <a:spLocks noGrp="1"/>
          </p:cNvSpPr>
          <p:nvPr>
            <p:ph type="title"/>
          </p:nvPr>
        </p:nvSpPr>
        <p:spPr/>
        <p:txBody>
          <a:bodyPr/>
          <a:lstStyle/>
          <a:p>
            <a:r>
              <a:rPr lang="en-US"/>
              <a:t>The German Empire 1871-1918</a:t>
            </a:r>
          </a:p>
        </p:txBody>
      </p:sp>
      <p:sp>
        <p:nvSpPr>
          <p:cNvPr id="3" name="Content Placeholder 2">
            <a:extLst>
              <a:ext uri="{FF2B5EF4-FFF2-40B4-BE49-F238E27FC236}">
                <a16:creationId xmlns:a16="http://schemas.microsoft.com/office/drawing/2014/main" id="{E0A71926-77EF-6A44-8E47-EB4EB4D53CA2}"/>
              </a:ext>
            </a:extLst>
          </p:cNvPr>
          <p:cNvSpPr>
            <a:spLocks noGrp="1"/>
          </p:cNvSpPr>
          <p:nvPr>
            <p:ph idx="1"/>
          </p:nvPr>
        </p:nvSpPr>
        <p:spPr>
          <a:xfrm>
            <a:off x="680321" y="2336873"/>
            <a:ext cx="9982513" cy="4203412"/>
          </a:xfrm>
        </p:spPr>
        <p:txBody>
          <a:bodyPr>
            <a:normAutofit fontScale="92500" lnSpcReduction="10000"/>
          </a:bodyPr>
          <a:lstStyle/>
          <a:p>
            <a:r>
              <a:rPr lang="en-US" sz="2800" dirty="0"/>
              <a:t>Came to life in the Palace of Versailles near Paris on 18 January 1871</a:t>
            </a:r>
          </a:p>
          <a:p>
            <a:r>
              <a:rPr lang="en-US" sz="2800" dirty="0"/>
              <a:t>Imperial census :  “the establishment and maintenance of common standards, instructions, documents, and procedures in all of the thirty-eight states”</a:t>
            </a:r>
          </a:p>
          <a:p>
            <a:r>
              <a:rPr lang="en-US" sz="2800" dirty="0"/>
              <a:t>Purpose (p. 17 of </a:t>
            </a:r>
            <a:r>
              <a:rPr lang="en-US" sz="2800" dirty="0" err="1"/>
              <a:t>Minert’s</a:t>
            </a:r>
            <a:r>
              <a:rPr lang="en-US" sz="2800" dirty="0"/>
              <a:t> book)</a:t>
            </a:r>
          </a:p>
          <a:p>
            <a:r>
              <a:rPr lang="en-US" sz="2800" dirty="0"/>
              <a:t>Census of 1875 sought more detailed information of each person Example:  </a:t>
            </a:r>
            <a:r>
              <a:rPr lang="en-US" sz="2000" dirty="0">
                <a:hlinkClick r:id="rId2"/>
              </a:rPr>
              <a:t>Wilhelm Sprenger, "Germany, Mecklenburg-Schwerin Census, 1900" • FamilySearch</a:t>
            </a:r>
            <a:endParaRPr lang="en-US" sz="2800" dirty="0"/>
          </a:p>
          <a:p>
            <a:r>
              <a:rPr lang="en-US" sz="2800" dirty="0"/>
              <a:t>More collections in 1880, 1885, 1890, 1895, 1900, 1905, 1910, 1916</a:t>
            </a:r>
          </a:p>
        </p:txBody>
      </p:sp>
    </p:spTree>
    <p:extLst>
      <p:ext uri="{BB962C8B-B14F-4D97-AF65-F5344CB8AC3E}">
        <p14:creationId xmlns:p14="http://schemas.microsoft.com/office/powerpoint/2010/main" val="288635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D7A2-7346-8043-8407-603781187D40}"/>
              </a:ext>
            </a:extLst>
          </p:cNvPr>
          <p:cNvSpPr>
            <a:spLocks noGrp="1"/>
          </p:cNvSpPr>
          <p:nvPr>
            <p:ph type="title"/>
          </p:nvPr>
        </p:nvSpPr>
        <p:spPr/>
        <p:txBody>
          <a:bodyPr/>
          <a:lstStyle/>
          <a:p>
            <a:r>
              <a:rPr lang="en-US"/>
              <a:t>Writing to Archives in Germany</a:t>
            </a:r>
          </a:p>
        </p:txBody>
      </p:sp>
      <p:sp>
        <p:nvSpPr>
          <p:cNvPr id="3" name="Content Placeholder 2">
            <a:extLst>
              <a:ext uri="{FF2B5EF4-FFF2-40B4-BE49-F238E27FC236}">
                <a16:creationId xmlns:a16="http://schemas.microsoft.com/office/drawing/2014/main" id="{80E6038E-D4EC-A545-9773-B2A85FD22975}"/>
              </a:ext>
            </a:extLst>
          </p:cNvPr>
          <p:cNvSpPr>
            <a:spLocks noGrp="1"/>
          </p:cNvSpPr>
          <p:nvPr>
            <p:ph idx="1"/>
          </p:nvPr>
        </p:nvSpPr>
        <p:spPr>
          <a:xfrm>
            <a:off x="509840" y="2228383"/>
            <a:ext cx="9998011" cy="4451386"/>
          </a:xfrm>
        </p:spPr>
        <p:txBody>
          <a:bodyPr>
            <a:normAutofit/>
          </a:bodyPr>
          <a:lstStyle/>
          <a:p>
            <a:r>
              <a:rPr lang="en-US" dirty="0"/>
              <a:t>Correctly and efficiently formulate letters and emails to staff in the archives (Examples on p. 233 in </a:t>
            </a:r>
            <a:r>
              <a:rPr lang="en-US" dirty="0" err="1"/>
              <a:t>Minert’s</a:t>
            </a:r>
            <a:r>
              <a:rPr lang="en-US" dirty="0"/>
              <a:t> book)</a:t>
            </a:r>
          </a:p>
          <a:p>
            <a:r>
              <a:rPr lang="en-US" dirty="0"/>
              <a:t>Most research must be done “in the field“</a:t>
            </a:r>
          </a:p>
          <a:p>
            <a:r>
              <a:rPr lang="en-US" dirty="0"/>
              <a:t>Tasks:</a:t>
            </a:r>
          </a:p>
          <a:p>
            <a:pPr lvl="1"/>
            <a:r>
              <a:rPr lang="en-US" dirty="0"/>
              <a:t>Determine county and state</a:t>
            </a:r>
          </a:p>
          <a:p>
            <a:pPr lvl="1"/>
            <a:r>
              <a:rPr lang="en-US" dirty="0"/>
              <a:t>Locate the address of the town archive</a:t>
            </a:r>
          </a:p>
          <a:p>
            <a:pPr lvl="1"/>
            <a:r>
              <a:rPr lang="en-US" dirty="0"/>
              <a:t>Compile a short and precise message</a:t>
            </a:r>
          </a:p>
          <a:p>
            <a:pPr lvl="1"/>
            <a:r>
              <a:rPr lang="en-US" b="1" dirty="0"/>
              <a:t>Try to write in German</a:t>
            </a:r>
          </a:p>
          <a:p>
            <a:pPr lvl="1"/>
            <a:r>
              <a:rPr lang="en-US" dirty="0"/>
              <a:t>Plan on paying for the research</a:t>
            </a:r>
          </a:p>
          <a:p>
            <a:pPr lvl="1"/>
            <a:r>
              <a:rPr lang="en-US" dirty="0"/>
              <a:t>Response is often very slow</a:t>
            </a:r>
          </a:p>
          <a:p>
            <a:pPr lvl="1"/>
            <a:r>
              <a:rPr lang="en-US" dirty="0"/>
              <a:t>Always acknowledge any response with a short email</a:t>
            </a:r>
          </a:p>
          <a:p>
            <a:pPr lvl="1"/>
            <a:r>
              <a:rPr lang="en-US" dirty="0"/>
              <a:t>Seek permission to re-publish any documents</a:t>
            </a:r>
          </a:p>
          <a:p>
            <a:pPr lvl="1"/>
            <a:endParaRPr lang="en-US" dirty="0"/>
          </a:p>
        </p:txBody>
      </p:sp>
    </p:spTree>
    <p:extLst>
      <p:ext uri="{BB962C8B-B14F-4D97-AF65-F5344CB8AC3E}">
        <p14:creationId xmlns:p14="http://schemas.microsoft.com/office/powerpoint/2010/main" val="178231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6F46-195D-0E43-BED6-CC3FA758EFA6}"/>
              </a:ext>
            </a:extLst>
          </p:cNvPr>
          <p:cNvSpPr>
            <a:spLocks noGrp="1"/>
          </p:cNvSpPr>
          <p:nvPr>
            <p:ph type="title"/>
          </p:nvPr>
        </p:nvSpPr>
        <p:spPr/>
        <p:txBody>
          <a:bodyPr>
            <a:normAutofit/>
          </a:bodyPr>
          <a:lstStyle/>
          <a:p>
            <a:r>
              <a:rPr lang="en-US" sz="5400"/>
              <a:t>Example</a:t>
            </a:r>
          </a:p>
        </p:txBody>
      </p:sp>
      <p:sp>
        <p:nvSpPr>
          <p:cNvPr id="3" name="Content Placeholder 2">
            <a:extLst>
              <a:ext uri="{FF2B5EF4-FFF2-40B4-BE49-F238E27FC236}">
                <a16:creationId xmlns:a16="http://schemas.microsoft.com/office/drawing/2014/main" id="{104DE952-E4F7-0E41-ACFE-D8CA88CE6A48}"/>
              </a:ext>
            </a:extLst>
          </p:cNvPr>
          <p:cNvSpPr>
            <a:spLocks noGrp="1"/>
          </p:cNvSpPr>
          <p:nvPr>
            <p:ph idx="1"/>
          </p:nvPr>
        </p:nvSpPr>
        <p:spPr>
          <a:xfrm>
            <a:off x="680321" y="2336872"/>
            <a:ext cx="9613861" cy="4048429"/>
          </a:xfrm>
        </p:spPr>
        <p:txBody>
          <a:bodyPr>
            <a:normAutofit fontScale="47500" lnSpcReduction="20000"/>
          </a:bodyPr>
          <a:lstStyle/>
          <a:p>
            <a:r>
              <a:rPr lang="en-US" sz="4800" dirty="0"/>
              <a:t>Josef Weber - Oensbach, Germany</a:t>
            </a:r>
          </a:p>
          <a:p>
            <a:pPr lvl="1"/>
            <a:r>
              <a:rPr lang="en-US" sz="4400" dirty="0"/>
              <a:t>Born 25 Sep 1855</a:t>
            </a:r>
          </a:p>
          <a:p>
            <a:r>
              <a:rPr lang="en-US" sz="4800" dirty="0"/>
              <a:t>Ida Kessler – Mosbach, Germany</a:t>
            </a:r>
          </a:p>
          <a:p>
            <a:pPr lvl="1"/>
            <a:r>
              <a:rPr lang="en-US" sz="4400" dirty="0"/>
              <a:t>Born  11 March 1860</a:t>
            </a:r>
          </a:p>
          <a:p>
            <a:r>
              <a:rPr lang="en-US" sz="4800" dirty="0"/>
              <a:t>Baden records in 1855, 1858, 1861, 1864</a:t>
            </a:r>
          </a:p>
          <a:p>
            <a:r>
              <a:rPr lang="en-US" sz="4800" dirty="0"/>
              <a:t>Arrival 1880 from Hamburg to New York</a:t>
            </a:r>
          </a:p>
          <a:p>
            <a:r>
              <a:rPr lang="en-US" sz="4800" dirty="0"/>
              <a:t>Married 1883 in USA</a:t>
            </a:r>
          </a:p>
          <a:p>
            <a:r>
              <a:rPr lang="en-US" sz="4800" dirty="0"/>
              <a:t>NO </a:t>
            </a:r>
            <a:r>
              <a:rPr lang="en-US" sz="4800"/>
              <a:t>records after </a:t>
            </a:r>
            <a:r>
              <a:rPr lang="en-US" sz="4800" dirty="0"/>
              <a:t>many searches:  “As of this writing, no census records of Baden communities are found on microfilm in the Family History Library, nor can they be found as digital images in websites.  The best method is still an inquiry to the archive of a town or country where the person under investigation is believed to have lived (p. 41).</a:t>
            </a:r>
          </a:p>
        </p:txBody>
      </p:sp>
    </p:spTree>
    <p:extLst>
      <p:ext uri="{BB962C8B-B14F-4D97-AF65-F5344CB8AC3E}">
        <p14:creationId xmlns:p14="http://schemas.microsoft.com/office/powerpoint/2010/main" val="2952656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6BDF8-D040-43ED-A943-C03ED74D1C67}"/>
              </a:ext>
            </a:extLst>
          </p:cNvPr>
          <p:cNvSpPr>
            <a:spLocks noGrp="1"/>
          </p:cNvSpPr>
          <p:nvPr>
            <p:ph type="title"/>
          </p:nvPr>
        </p:nvSpPr>
        <p:spPr/>
        <p:txBody>
          <a:bodyPr/>
          <a:lstStyle/>
          <a:p>
            <a:r>
              <a:rPr lang="en-US" dirty="0"/>
              <a:t>Naturalization	</a:t>
            </a:r>
          </a:p>
        </p:txBody>
      </p:sp>
      <p:sp>
        <p:nvSpPr>
          <p:cNvPr id="3" name="Content Placeholder 2">
            <a:extLst>
              <a:ext uri="{FF2B5EF4-FFF2-40B4-BE49-F238E27FC236}">
                <a16:creationId xmlns:a16="http://schemas.microsoft.com/office/drawing/2014/main" id="{1E0C766D-3801-40B7-93D2-D4B8A2180B09}"/>
              </a:ext>
            </a:extLst>
          </p:cNvPr>
          <p:cNvSpPr>
            <a:spLocks noGrp="1"/>
          </p:cNvSpPr>
          <p:nvPr>
            <p:ph idx="1"/>
          </p:nvPr>
        </p:nvSpPr>
        <p:spPr/>
        <p:txBody>
          <a:bodyPr/>
          <a:lstStyle/>
          <a:p>
            <a:r>
              <a:rPr lang="en-US" sz="4000" dirty="0"/>
              <a:t>You are invited to welcome 100 new citizens at the annual Butler County Naturalization Ceremony to be held April 24 at Miami-Oxford’s Shriver Center.</a:t>
            </a:r>
          </a:p>
          <a:p>
            <a:endParaRPr lang="en-US" sz="3200" dirty="0"/>
          </a:p>
        </p:txBody>
      </p:sp>
      <p:sp>
        <p:nvSpPr>
          <p:cNvPr id="4" name="Title 1">
            <a:extLst>
              <a:ext uri="{FF2B5EF4-FFF2-40B4-BE49-F238E27FC236}">
                <a16:creationId xmlns:a16="http://schemas.microsoft.com/office/drawing/2014/main" id="{1D120349-6067-4C51-8E18-EE1E0EF9E104}"/>
              </a:ext>
            </a:extLst>
          </p:cNvPr>
          <p:cNvSpPr txBox="1">
            <a:spLocks/>
          </p:cNvSpPr>
          <p:nvPr/>
        </p:nvSpPr>
        <p:spPr>
          <a:xfrm>
            <a:off x="746996" y="75322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a:p>
        </p:txBody>
      </p:sp>
      <p:sp>
        <p:nvSpPr>
          <p:cNvPr id="5" name="Title 1">
            <a:extLst>
              <a:ext uri="{FF2B5EF4-FFF2-40B4-BE49-F238E27FC236}">
                <a16:creationId xmlns:a16="http://schemas.microsoft.com/office/drawing/2014/main" id="{ACB5418C-D671-4071-9AB5-31057EFC825F}"/>
              </a:ext>
            </a:extLst>
          </p:cNvPr>
          <p:cNvSpPr txBox="1">
            <a:spLocks/>
          </p:cNvSpPr>
          <p:nvPr/>
        </p:nvSpPr>
        <p:spPr>
          <a:xfrm>
            <a:off x="4473235" y="339123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a:p>
        </p:txBody>
      </p:sp>
      <p:sp>
        <p:nvSpPr>
          <p:cNvPr id="6" name="Title 1">
            <a:extLst>
              <a:ext uri="{FF2B5EF4-FFF2-40B4-BE49-F238E27FC236}">
                <a16:creationId xmlns:a16="http://schemas.microsoft.com/office/drawing/2014/main" id="{327C3BDD-FB6F-46F5-9FA1-3AD91BDB7F61}"/>
              </a:ext>
            </a:extLst>
          </p:cNvPr>
          <p:cNvSpPr txBox="1">
            <a:spLocks/>
          </p:cNvSpPr>
          <p:nvPr/>
        </p:nvSpPr>
        <p:spPr>
          <a:xfrm>
            <a:off x="1070846" y="2348062"/>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endParaRPr lang="en-US"/>
          </a:p>
        </p:txBody>
      </p:sp>
      <p:sp>
        <p:nvSpPr>
          <p:cNvPr id="8" name="TextBox 7">
            <a:extLst>
              <a:ext uri="{FF2B5EF4-FFF2-40B4-BE49-F238E27FC236}">
                <a16:creationId xmlns:a16="http://schemas.microsoft.com/office/drawing/2014/main" id="{48E65C98-F15F-455D-814E-14F3DDC419D6}"/>
              </a:ext>
            </a:extLst>
          </p:cNvPr>
          <p:cNvSpPr txBox="1"/>
          <p:nvPr/>
        </p:nvSpPr>
        <p:spPr>
          <a:xfrm>
            <a:off x="984217" y="5515352"/>
            <a:ext cx="9700490" cy="461665"/>
          </a:xfrm>
          <a:prstGeom prst="rect">
            <a:avLst/>
          </a:prstGeom>
          <a:noFill/>
        </p:spPr>
        <p:txBody>
          <a:bodyPr wrap="square">
            <a:spAutoFit/>
          </a:bodyPr>
          <a:lstStyle/>
          <a:p>
            <a:r>
              <a:rPr lang="en-US" sz="2400" dirty="0">
                <a:hlinkClick r:id="rId2"/>
              </a:rPr>
              <a:t>Naturalization Ceremony - Miami University Calendar (miamioh.edu)</a:t>
            </a:r>
            <a:endParaRPr lang="en-US" sz="2400" dirty="0"/>
          </a:p>
        </p:txBody>
      </p:sp>
    </p:spTree>
    <p:extLst>
      <p:ext uri="{BB962C8B-B14F-4D97-AF65-F5344CB8AC3E}">
        <p14:creationId xmlns:p14="http://schemas.microsoft.com/office/powerpoint/2010/main" val="1088615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BD743-DC70-D44A-B450-4A4B47A9452D}"/>
              </a:ext>
            </a:extLst>
          </p:cNvPr>
          <p:cNvSpPr>
            <a:spLocks noGrp="1"/>
          </p:cNvSpPr>
          <p:nvPr>
            <p:ph type="title"/>
          </p:nvPr>
        </p:nvSpPr>
        <p:spPr/>
        <p:txBody>
          <a:bodyPr/>
          <a:lstStyle/>
          <a:p>
            <a:r>
              <a:rPr lang="en-US"/>
              <a:t>Research	</a:t>
            </a:r>
          </a:p>
        </p:txBody>
      </p:sp>
      <p:sp>
        <p:nvSpPr>
          <p:cNvPr id="3" name="Content Placeholder 2">
            <a:extLst>
              <a:ext uri="{FF2B5EF4-FFF2-40B4-BE49-F238E27FC236}">
                <a16:creationId xmlns:a16="http://schemas.microsoft.com/office/drawing/2014/main" id="{51518DC7-06A0-4746-81CD-59D93688602D}"/>
              </a:ext>
            </a:extLst>
          </p:cNvPr>
          <p:cNvSpPr>
            <a:spLocks noGrp="1"/>
          </p:cNvSpPr>
          <p:nvPr>
            <p:ph idx="1"/>
          </p:nvPr>
        </p:nvSpPr>
        <p:spPr/>
        <p:txBody>
          <a:bodyPr>
            <a:normAutofit lnSpcReduction="10000"/>
          </a:bodyPr>
          <a:lstStyle/>
          <a:p>
            <a:pPr marL="0" indent="0" algn="ctr">
              <a:buNone/>
            </a:pPr>
            <a:r>
              <a:rPr lang="en-US" sz="13100"/>
              <a:t>Happy Hunting!</a:t>
            </a:r>
          </a:p>
        </p:txBody>
      </p:sp>
    </p:spTree>
    <p:extLst>
      <p:ext uri="{BB962C8B-B14F-4D97-AF65-F5344CB8AC3E}">
        <p14:creationId xmlns:p14="http://schemas.microsoft.com/office/powerpoint/2010/main" val="1999614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95BA-AE2A-EE4C-879F-94EA10186D0C}"/>
              </a:ext>
            </a:extLst>
          </p:cNvPr>
          <p:cNvSpPr>
            <a:spLocks noGrp="1"/>
          </p:cNvSpPr>
          <p:nvPr>
            <p:ph type="title"/>
          </p:nvPr>
        </p:nvSpPr>
        <p:spPr/>
        <p:txBody>
          <a:bodyPr>
            <a:normAutofit/>
          </a:bodyPr>
          <a:lstStyle/>
          <a:p>
            <a:r>
              <a:rPr lang="en-US" sz="5400"/>
              <a:t>Census Records - 1950</a:t>
            </a:r>
          </a:p>
        </p:txBody>
      </p:sp>
      <p:sp>
        <p:nvSpPr>
          <p:cNvPr id="3" name="Content Placeholder 2">
            <a:extLst>
              <a:ext uri="{FF2B5EF4-FFF2-40B4-BE49-F238E27FC236}">
                <a16:creationId xmlns:a16="http://schemas.microsoft.com/office/drawing/2014/main" id="{33056492-4B3D-5749-8773-DA9D03D77087}"/>
              </a:ext>
            </a:extLst>
          </p:cNvPr>
          <p:cNvSpPr>
            <a:spLocks noGrp="1"/>
          </p:cNvSpPr>
          <p:nvPr>
            <p:ph idx="1"/>
          </p:nvPr>
        </p:nvSpPr>
        <p:spPr>
          <a:xfrm>
            <a:off x="985121" y="2489273"/>
            <a:ext cx="10273429" cy="3344997"/>
          </a:xfrm>
        </p:spPr>
        <p:txBody>
          <a:bodyPr>
            <a:normAutofit fontScale="77500" lnSpcReduction="20000"/>
          </a:bodyPr>
          <a:lstStyle/>
          <a:p>
            <a:r>
              <a:rPr lang="en-US" sz="3900" dirty="0"/>
              <a:t>Family Tree Magazine:  </a:t>
            </a:r>
            <a:r>
              <a:rPr lang="en-US" sz="3900" dirty="0">
                <a:hlinkClick r:id="rId2"/>
              </a:rPr>
              <a:t>https://www.familytreemagazine.com/census-records/</a:t>
            </a:r>
            <a:endParaRPr lang="en-US" sz="3900" dirty="0"/>
          </a:p>
          <a:p>
            <a:r>
              <a:rPr lang="en-US" sz="3900" dirty="0"/>
              <a:t>Ancestry: </a:t>
            </a:r>
            <a:r>
              <a:rPr lang="en-US" sz="3900" dirty="0">
                <a:hlinkClick r:id="rId3"/>
              </a:rPr>
              <a:t>https://www.ancestry.com/c/1950-census</a:t>
            </a:r>
            <a:endParaRPr lang="en-US" sz="3900" dirty="0"/>
          </a:p>
          <a:p>
            <a:r>
              <a:rPr lang="en-US" sz="3900" dirty="0"/>
              <a:t>National Archives </a:t>
            </a:r>
            <a:r>
              <a:rPr lang="en-US" sz="3900" dirty="0">
                <a:hlinkClick r:id="rId4"/>
              </a:rPr>
              <a:t>https://www.archives.gov/research/census/1950</a:t>
            </a:r>
            <a:endParaRPr lang="en-US" sz="3900" dirty="0"/>
          </a:p>
          <a:p>
            <a:r>
              <a:rPr lang="en-US" sz="3900" dirty="0"/>
              <a:t>NEMO Example-Enumeration District Searching </a:t>
            </a:r>
          </a:p>
          <a:p>
            <a:r>
              <a:rPr lang="en-US" sz="3900" dirty="0"/>
              <a:t>Access:  </a:t>
            </a:r>
            <a:r>
              <a:rPr lang="en-US" sz="3900" dirty="0">
                <a:hlinkClick r:id="rId5"/>
              </a:rPr>
              <a:t>https://	www.archi</a:t>
            </a:r>
          </a:p>
          <a:p>
            <a:r>
              <a:rPr lang="en-US" sz="3900" dirty="0">
                <a:hlinkClick r:id="rId5"/>
              </a:rPr>
              <a:t>ves.gov/news/articles/1950-census-access</a:t>
            </a:r>
            <a:endParaRPr lang="en-US" sz="3900" dirty="0"/>
          </a:p>
          <a:p>
            <a:pPr marL="0" indent="0">
              <a:buNone/>
            </a:pPr>
            <a:endParaRPr lang="en-US" sz="3900" dirty="0"/>
          </a:p>
          <a:p>
            <a:endParaRPr lang="en-US" sz="4800" dirty="0"/>
          </a:p>
        </p:txBody>
      </p:sp>
    </p:spTree>
    <p:extLst>
      <p:ext uri="{BB962C8B-B14F-4D97-AF65-F5344CB8AC3E}">
        <p14:creationId xmlns:p14="http://schemas.microsoft.com/office/powerpoint/2010/main" val="2046987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E196D-226B-174E-BD9B-A65D150A9176}"/>
              </a:ext>
            </a:extLst>
          </p:cNvPr>
          <p:cNvSpPr>
            <a:spLocks noGrp="1"/>
          </p:cNvSpPr>
          <p:nvPr>
            <p:ph type="title"/>
          </p:nvPr>
        </p:nvSpPr>
        <p:spPr/>
        <p:txBody>
          <a:bodyPr/>
          <a:lstStyle/>
          <a:p>
            <a:r>
              <a:rPr lang="en-US"/>
              <a:t>German Census Records - Difficult Research</a:t>
            </a:r>
          </a:p>
        </p:txBody>
      </p:sp>
      <p:sp>
        <p:nvSpPr>
          <p:cNvPr id="3" name="Content Placeholder 2">
            <a:extLst>
              <a:ext uri="{FF2B5EF4-FFF2-40B4-BE49-F238E27FC236}">
                <a16:creationId xmlns:a16="http://schemas.microsoft.com/office/drawing/2014/main" id="{6F0865E0-1303-8549-8F5E-F4596BF9DCD5}"/>
              </a:ext>
            </a:extLst>
          </p:cNvPr>
          <p:cNvSpPr>
            <a:spLocks noGrp="1"/>
          </p:cNvSpPr>
          <p:nvPr>
            <p:ph idx="1"/>
          </p:nvPr>
        </p:nvSpPr>
        <p:spPr>
          <a:xfrm>
            <a:off x="285750" y="2165422"/>
            <a:ext cx="11525249" cy="4540177"/>
          </a:xfrm>
        </p:spPr>
        <p:txBody>
          <a:bodyPr>
            <a:normAutofit lnSpcReduction="10000"/>
          </a:bodyPr>
          <a:lstStyle/>
          <a:p>
            <a:r>
              <a:rPr lang="en-US" sz="2800" dirty="0"/>
              <a:t>Few Census Records:  </a:t>
            </a:r>
            <a:r>
              <a:rPr lang="en-US" sz="2800" dirty="0">
                <a:hlinkClick r:id="rId2"/>
              </a:rPr>
              <a:t>https://www.familysearch.org/wiki/en/Germany_Census</a:t>
            </a:r>
            <a:endParaRPr lang="en-US" sz="2800" dirty="0"/>
          </a:p>
          <a:p>
            <a:r>
              <a:rPr lang="en-US" sz="2800" dirty="0"/>
              <a:t>No. 1 Ancestry:  </a:t>
            </a:r>
            <a:r>
              <a:rPr lang="en-US" sz="2800" dirty="0">
                <a:hlinkClick r:id="rId3"/>
              </a:rPr>
              <a:t>https://search.ancestry.com/Places/Europe/Germany/Default.aspx?cj=1&amp;netid=cj&amp;o_xid=0000584978&amp;o_lid=0000584978&amp;o_sch=Affiliate+External</a:t>
            </a:r>
            <a:endParaRPr lang="en-US" sz="2800" dirty="0"/>
          </a:p>
          <a:p>
            <a:r>
              <a:rPr lang="en-US" sz="2800" dirty="0"/>
              <a:t>Researcher James </a:t>
            </a:r>
            <a:r>
              <a:rPr lang="en-US" sz="2800" dirty="0" err="1"/>
              <a:t>Beidler</a:t>
            </a:r>
            <a:r>
              <a:rPr lang="en-US" sz="2800" dirty="0"/>
              <a:t>:  </a:t>
            </a:r>
            <a:r>
              <a:rPr lang="en-US" sz="2800" dirty="0">
                <a:hlinkClick r:id="rId4"/>
              </a:rPr>
              <a:t>https://lisalouisecooke.com/2018/02/12/german-census-records/</a:t>
            </a:r>
            <a:endParaRPr lang="en-US" sz="2800" dirty="0"/>
          </a:p>
          <a:p>
            <a:r>
              <a:rPr lang="en-US" sz="2800" dirty="0"/>
              <a:t>New Source:  </a:t>
            </a:r>
            <a:r>
              <a:rPr lang="en-US" sz="2800" dirty="0">
                <a:hlinkClick r:id="rId5"/>
              </a:rPr>
              <a:t>http://www.genealogyblog.com/?p=37810</a:t>
            </a:r>
            <a:endParaRPr lang="en-US" sz="2800" dirty="0"/>
          </a:p>
          <a:p>
            <a:r>
              <a:rPr lang="en-US" sz="2800" dirty="0"/>
              <a:t>Need your Village! </a:t>
            </a:r>
            <a:r>
              <a:rPr lang="en-US" sz="2800" dirty="0">
                <a:hlinkClick r:id="rId6"/>
              </a:rPr>
              <a:t>https://www.legacytree.com/blog/new-development-german-census-records</a:t>
            </a:r>
            <a:endParaRPr lang="en-US" sz="2800" dirty="0"/>
          </a:p>
          <a:p>
            <a:endParaRPr lang="en-US" sz="2800" dirty="0"/>
          </a:p>
          <a:p>
            <a:endParaRPr lang="en-US" sz="2800" dirty="0"/>
          </a:p>
          <a:p>
            <a:pPr marL="0" indent="0">
              <a:buNone/>
            </a:pPr>
            <a:endParaRPr lang="en-US" sz="2800" dirty="0"/>
          </a:p>
        </p:txBody>
      </p:sp>
    </p:spTree>
    <p:extLst>
      <p:ext uri="{BB962C8B-B14F-4D97-AF65-F5344CB8AC3E}">
        <p14:creationId xmlns:p14="http://schemas.microsoft.com/office/powerpoint/2010/main" val="269821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895BA-AE2A-EE4C-879F-94EA10186D0C}"/>
              </a:ext>
            </a:extLst>
          </p:cNvPr>
          <p:cNvSpPr>
            <a:spLocks noGrp="1"/>
          </p:cNvSpPr>
          <p:nvPr>
            <p:ph type="title"/>
          </p:nvPr>
        </p:nvSpPr>
        <p:spPr/>
        <p:txBody>
          <a:bodyPr>
            <a:normAutofit/>
          </a:bodyPr>
          <a:lstStyle/>
          <a:p>
            <a:r>
              <a:rPr lang="en-US" sz="5400"/>
              <a:t>German Census Records</a:t>
            </a:r>
          </a:p>
        </p:txBody>
      </p:sp>
      <p:sp>
        <p:nvSpPr>
          <p:cNvPr id="3" name="Content Placeholder 2">
            <a:extLst>
              <a:ext uri="{FF2B5EF4-FFF2-40B4-BE49-F238E27FC236}">
                <a16:creationId xmlns:a16="http://schemas.microsoft.com/office/drawing/2014/main" id="{33056492-4B3D-5749-8773-DA9D03D77087}"/>
              </a:ext>
            </a:extLst>
          </p:cNvPr>
          <p:cNvSpPr>
            <a:spLocks noGrp="1"/>
          </p:cNvSpPr>
          <p:nvPr>
            <p:ph idx="1"/>
          </p:nvPr>
        </p:nvSpPr>
        <p:spPr>
          <a:xfrm>
            <a:off x="985121" y="2489273"/>
            <a:ext cx="10273429" cy="3344997"/>
          </a:xfrm>
        </p:spPr>
        <p:txBody>
          <a:bodyPr>
            <a:normAutofit fontScale="62500" lnSpcReduction="20000"/>
          </a:bodyPr>
          <a:lstStyle/>
          <a:p>
            <a:r>
              <a:rPr lang="en-US" sz="4800" dirty="0" err="1"/>
              <a:t>Minert’s</a:t>
            </a:r>
            <a:r>
              <a:rPr lang="en-US" sz="4800" dirty="0"/>
              <a:t> contribution:  </a:t>
            </a:r>
            <a:r>
              <a:rPr lang="en-US" sz="4800" u="sng" dirty="0"/>
              <a:t>German Census Records 1816-1916 </a:t>
            </a:r>
            <a:r>
              <a:rPr lang="en-US" sz="4800" dirty="0">
                <a:hlinkClick r:id="rId2"/>
              </a:rPr>
              <a:t>https://www.familysearch.org/search/catalog/2690879?availability=Family%20History%20Library</a:t>
            </a:r>
            <a:endParaRPr lang="en-US" sz="4800" u="sng" dirty="0"/>
          </a:p>
          <a:p>
            <a:pPr lvl="1"/>
            <a:r>
              <a:rPr lang="en-US" sz="4400" dirty="0"/>
              <a:t>Review</a:t>
            </a:r>
          </a:p>
          <a:p>
            <a:pPr lvl="1"/>
            <a:r>
              <a:rPr lang="en-US" sz="4400" dirty="0"/>
              <a:t>Table of Contents</a:t>
            </a:r>
          </a:p>
          <a:p>
            <a:r>
              <a:rPr lang="en-US" sz="4800" dirty="0"/>
              <a:t>Census Records and Research</a:t>
            </a:r>
          </a:p>
          <a:p>
            <a:r>
              <a:rPr lang="en-US" sz="4800" dirty="0"/>
              <a:t>History of Unification </a:t>
            </a:r>
          </a:p>
          <a:p>
            <a:r>
              <a:rPr lang="en-US" sz="4800" dirty="0"/>
              <a:t>Writing to Archives in Germany</a:t>
            </a:r>
          </a:p>
        </p:txBody>
      </p:sp>
    </p:spTree>
    <p:extLst>
      <p:ext uri="{BB962C8B-B14F-4D97-AF65-F5344CB8AC3E}">
        <p14:creationId xmlns:p14="http://schemas.microsoft.com/office/powerpoint/2010/main" val="425575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6F46-195D-0E43-BED6-CC3FA758EFA6}"/>
              </a:ext>
            </a:extLst>
          </p:cNvPr>
          <p:cNvSpPr>
            <a:spLocks noGrp="1"/>
          </p:cNvSpPr>
          <p:nvPr>
            <p:ph type="title"/>
          </p:nvPr>
        </p:nvSpPr>
        <p:spPr/>
        <p:txBody>
          <a:bodyPr>
            <a:normAutofit/>
          </a:bodyPr>
          <a:lstStyle/>
          <a:p>
            <a:r>
              <a:rPr lang="en-US" sz="5400"/>
              <a:t>Census Records and Research</a:t>
            </a:r>
          </a:p>
        </p:txBody>
      </p:sp>
      <p:sp>
        <p:nvSpPr>
          <p:cNvPr id="3" name="Content Placeholder 2">
            <a:extLst>
              <a:ext uri="{FF2B5EF4-FFF2-40B4-BE49-F238E27FC236}">
                <a16:creationId xmlns:a16="http://schemas.microsoft.com/office/drawing/2014/main" id="{104DE952-E4F7-0E41-ACFE-D8CA88CE6A48}"/>
              </a:ext>
            </a:extLst>
          </p:cNvPr>
          <p:cNvSpPr>
            <a:spLocks noGrp="1"/>
          </p:cNvSpPr>
          <p:nvPr>
            <p:ph idx="1"/>
          </p:nvPr>
        </p:nvSpPr>
        <p:spPr>
          <a:xfrm>
            <a:off x="680321" y="2336873"/>
            <a:ext cx="10673479" cy="3599316"/>
          </a:xfrm>
        </p:spPr>
        <p:txBody>
          <a:bodyPr>
            <a:normAutofit fontScale="85000" lnSpcReduction="20000"/>
          </a:bodyPr>
          <a:lstStyle/>
          <a:p>
            <a:r>
              <a:rPr lang="en-US" sz="4800" dirty="0"/>
              <a:t>Value to genealogists is substantial</a:t>
            </a:r>
          </a:p>
          <a:p>
            <a:pPr lvl="1"/>
            <a:r>
              <a:rPr lang="en-US" sz="4400" dirty="0"/>
              <a:t>May be the </a:t>
            </a:r>
            <a:r>
              <a:rPr lang="en-US" sz="4400" u="sng" dirty="0"/>
              <a:t>only</a:t>
            </a:r>
            <a:r>
              <a:rPr lang="en-US" sz="4400" dirty="0"/>
              <a:t> source of information</a:t>
            </a:r>
          </a:p>
          <a:p>
            <a:pPr lvl="1"/>
            <a:r>
              <a:rPr lang="en-US" sz="4400" dirty="0"/>
              <a:t>Can confirm what is already known</a:t>
            </a:r>
          </a:p>
          <a:p>
            <a:r>
              <a:rPr lang="en-US" sz="4800" dirty="0"/>
              <a:t>Church records compiled in the early 16</a:t>
            </a:r>
            <a:r>
              <a:rPr lang="en-US" sz="4800" baseline="30000" dirty="0"/>
              <a:t>th</a:t>
            </a:r>
            <a:r>
              <a:rPr lang="en-US" sz="4800" dirty="0"/>
              <a:t>  century</a:t>
            </a:r>
          </a:p>
          <a:p>
            <a:r>
              <a:rPr lang="en-US" sz="4800" dirty="0"/>
              <a:t>Excellent civil records since the end of the 18th century</a:t>
            </a:r>
          </a:p>
        </p:txBody>
      </p:sp>
    </p:spTree>
    <p:extLst>
      <p:ext uri="{BB962C8B-B14F-4D97-AF65-F5344CB8AC3E}">
        <p14:creationId xmlns:p14="http://schemas.microsoft.com/office/powerpoint/2010/main" val="1762548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6F46-195D-0E43-BED6-CC3FA758EFA6}"/>
              </a:ext>
            </a:extLst>
          </p:cNvPr>
          <p:cNvSpPr>
            <a:spLocks noGrp="1"/>
          </p:cNvSpPr>
          <p:nvPr>
            <p:ph type="title"/>
          </p:nvPr>
        </p:nvSpPr>
        <p:spPr/>
        <p:txBody>
          <a:bodyPr>
            <a:normAutofit/>
          </a:bodyPr>
          <a:lstStyle/>
          <a:p>
            <a:r>
              <a:rPr lang="en-US" sz="5400"/>
              <a:t>German States</a:t>
            </a:r>
          </a:p>
        </p:txBody>
      </p:sp>
      <p:sp>
        <p:nvSpPr>
          <p:cNvPr id="3" name="Content Placeholder 2">
            <a:extLst>
              <a:ext uri="{FF2B5EF4-FFF2-40B4-BE49-F238E27FC236}">
                <a16:creationId xmlns:a16="http://schemas.microsoft.com/office/drawing/2014/main" id="{104DE952-E4F7-0E41-ACFE-D8CA88CE6A48}"/>
              </a:ext>
            </a:extLst>
          </p:cNvPr>
          <p:cNvSpPr>
            <a:spLocks noGrp="1"/>
          </p:cNvSpPr>
          <p:nvPr>
            <p:ph idx="1"/>
          </p:nvPr>
        </p:nvSpPr>
        <p:spPr/>
        <p:txBody>
          <a:bodyPr>
            <a:normAutofit fontScale="85000" lnSpcReduction="20000"/>
          </a:bodyPr>
          <a:lstStyle/>
          <a:p>
            <a:r>
              <a:rPr lang="en-US" sz="4800" dirty="0"/>
              <a:t>Napoleonic Wars 1798-1815 – many states, all independent and far smaller than France.</a:t>
            </a:r>
          </a:p>
          <a:p>
            <a:r>
              <a:rPr lang="en-US" sz="4800" dirty="0"/>
              <a:t>40 states in 1816</a:t>
            </a:r>
          </a:p>
          <a:p>
            <a:r>
              <a:rPr lang="en-US" sz="4800" dirty="0"/>
              <a:t>Unify for protection and to create an economic force</a:t>
            </a:r>
          </a:p>
          <a:p>
            <a:r>
              <a:rPr lang="en-US" sz="4800" dirty="0"/>
              <a:t>First regional census was in 1816</a:t>
            </a:r>
          </a:p>
        </p:txBody>
      </p:sp>
    </p:spTree>
    <p:extLst>
      <p:ext uri="{BB962C8B-B14F-4D97-AF65-F5344CB8AC3E}">
        <p14:creationId xmlns:p14="http://schemas.microsoft.com/office/powerpoint/2010/main" val="180854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6F46-195D-0E43-BED6-CC3FA758EFA6}"/>
              </a:ext>
            </a:extLst>
          </p:cNvPr>
          <p:cNvSpPr>
            <a:spLocks noGrp="1"/>
          </p:cNvSpPr>
          <p:nvPr>
            <p:ph type="title"/>
          </p:nvPr>
        </p:nvSpPr>
        <p:spPr/>
        <p:txBody>
          <a:bodyPr>
            <a:normAutofit/>
          </a:bodyPr>
          <a:lstStyle/>
          <a:p>
            <a:r>
              <a:rPr lang="en-US" sz="5400"/>
              <a:t>German Unification</a:t>
            </a:r>
          </a:p>
        </p:txBody>
      </p:sp>
      <p:sp>
        <p:nvSpPr>
          <p:cNvPr id="3" name="Content Placeholder 2">
            <a:extLst>
              <a:ext uri="{FF2B5EF4-FFF2-40B4-BE49-F238E27FC236}">
                <a16:creationId xmlns:a16="http://schemas.microsoft.com/office/drawing/2014/main" id="{104DE952-E4F7-0E41-ACFE-D8CA88CE6A48}"/>
              </a:ext>
            </a:extLst>
          </p:cNvPr>
          <p:cNvSpPr>
            <a:spLocks noGrp="1"/>
          </p:cNvSpPr>
          <p:nvPr>
            <p:ph idx="1"/>
          </p:nvPr>
        </p:nvSpPr>
        <p:spPr/>
        <p:txBody>
          <a:bodyPr>
            <a:normAutofit/>
          </a:bodyPr>
          <a:lstStyle/>
          <a:p>
            <a:r>
              <a:rPr lang="en-US" sz="4800" dirty="0"/>
              <a:t>1871: first union of German states was the </a:t>
            </a:r>
            <a:r>
              <a:rPr lang="en-US" sz="4800" i="1" dirty="0"/>
              <a:t>German </a:t>
            </a:r>
            <a:r>
              <a:rPr lang="en-US" sz="4800" i="1" dirty="0" err="1"/>
              <a:t>Confedration</a:t>
            </a:r>
            <a:r>
              <a:rPr lang="en-US" sz="4800" dirty="0"/>
              <a:t> established at the conclusion of the Congress of Vienna</a:t>
            </a:r>
          </a:p>
        </p:txBody>
      </p:sp>
    </p:spTree>
    <p:extLst>
      <p:ext uri="{BB962C8B-B14F-4D97-AF65-F5344CB8AC3E}">
        <p14:creationId xmlns:p14="http://schemas.microsoft.com/office/powerpoint/2010/main" val="4158960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75519-3194-EA49-AC02-A610FDFEAC25}"/>
              </a:ext>
            </a:extLst>
          </p:cNvPr>
          <p:cNvSpPr>
            <a:spLocks noGrp="1"/>
          </p:cNvSpPr>
          <p:nvPr>
            <p:ph type="title"/>
          </p:nvPr>
        </p:nvSpPr>
        <p:spPr/>
        <p:txBody>
          <a:bodyPr/>
          <a:lstStyle/>
          <a:p>
            <a:r>
              <a:rPr lang="en-US" dirty="0"/>
              <a:t>Germany in 1815</a:t>
            </a:r>
          </a:p>
        </p:txBody>
      </p:sp>
      <p:pic>
        <p:nvPicPr>
          <p:cNvPr id="4" name="Content Placeholder 3">
            <a:extLst>
              <a:ext uri="{FF2B5EF4-FFF2-40B4-BE49-F238E27FC236}">
                <a16:creationId xmlns:a16="http://schemas.microsoft.com/office/drawing/2014/main" id="{CF11B79F-45F9-1F4E-BBA7-E98C31E349F6}"/>
              </a:ext>
            </a:extLst>
          </p:cNvPr>
          <p:cNvPicPr>
            <a:picLocks noGrp="1" noChangeAspect="1"/>
          </p:cNvPicPr>
          <p:nvPr>
            <p:ph idx="1"/>
          </p:nvPr>
        </p:nvPicPr>
        <p:blipFill>
          <a:blip r:embed="rId2"/>
          <a:stretch>
            <a:fillRect/>
          </a:stretch>
        </p:blipFill>
        <p:spPr>
          <a:xfrm>
            <a:off x="2459378" y="2055446"/>
            <a:ext cx="7020496" cy="4521200"/>
          </a:xfrm>
          <a:prstGeom prst="rect">
            <a:avLst/>
          </a:prstGeom>
        </p:spPr>
      </p:pic>
    </p:spTree>
    <p:extLst>
      <p:ext uri="{BB962C8B-B14F-4D97-AF65-F5344CB8AC3E}">
        <p14:creationId xmlns:p14="http://schemas.microsoft.com/office/powerpoint/2010/main" val="1621815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6F46-195D-0E43-BED6-CC3FA758EFA6}"/>
              </a:ext>
            </a:extLst>
          </p:cNvPr>
          <p:cNvSpPr>
            <a:spLocks noGrp="1"/>
          </p:cNvSpPr>
          <p:nvPr>
            <p:ph type="title"/>
          </p:nvPr>
        </p:nvSpPr>
        <p:spPr/>
        <p:txBody>
          <a:bodyPr>
            <a:normAutofit/>
          </a:bodyPr>
          <a:lstStyle/>
          <a:p>
            <a:r>
              <a:rPr lang="en-US" sz="5400"/>
              <a:t>Why Unification?	</a:t>
            </a:r>
          </a:p>
        </p:txBody>
      </p:sp>
      <p:sp>
        <p:nvSpPr>
          <p:cNvPr id="3" name="Content Placeholder 2">
            <a:extLst>
              <a:ext uri="{FF2B5EF4-FFF2-40B4-BE49-F238E27FC236}">
                <a16:creationId xmlns:a16="http://schemas.microsoft.com/office/drawing/2014/main" id="{104DE952-E4F7-0E41-ACFE-D8CA88CE6A48}"/>
              </a:ext>
            </a:extLst>
          </p:cNvPr>
          <p:cNvSpPr>
            <a:spLocks noGrp="1"/>
          </p:cNvSpPr>
          <p:nvPr>
            <p:ph idx="1"/>
          </p:nvPr>
        </p:nvSpPr>
        <p:spPr>
          <a:xfrm>
            <a:off x="680321" y="2336872"/>
            <a:ext cx="9613861" cy="4235377"/>
          </a:xfrm>
        </p:spPr>
        <p:txBody>
          <a:bodyPr>
            <a:noAutofit/>
          </a:bodyPr>
          <a:lstStyle/>
          <a:p>
            <a:r>
              <a:rPr lang="en-US" sz="2600"/>
              <a:t>Customs control: Census records were kept </a:t>
            </a:r>
            <a:r>
              <a:rPr lang="en-US" sz="2600" u="sng"/>
              <a:t>solely</a:t>
            </a:r>
            <a:r>
              <a:rPr lang="en-US" sz="2600"/>
              <a:t> for the purpose of the distribution of customs revenues and had nothing to do with such issues as parliamentary representation, military conscription, or taxation </a:t>
            </a:r>
          </a:p>
          <a:p>
            <a:r>
              <a:rPr lang="en-US" sz="2600"/>
              <a:t>Begins in Prussia in 1818; </a:t>
            </a:r>
            <a:r>
              <a:rPr lang="en-US" sz="2600" b="1" i="1"/>
              <a:t>Customs Union </a:t>
            </a:r>
            <a:r>
              <a:rPr lang="en-US" sz="2600"/>
              <a:t>in 1834</a:t>
            </a:r>
          </a:p>
          <a:p>
            <a:r>
              <a:rPr lang="en-US" sz="2600"/>
              <a:t>A network of intertwined bilateral and multilateral treaties emerging from 1819-1833 with one common goal:  a customs and commerce system with no internal fees and uniform external fees.  </a:t>
            </a:r>
            <a:r>
              <a:rPr lang="en-US" sz="2600" b="1" i="1"/>
              <a:t>Zollverein</a:t>
            </a:r>
            <a:r>
              <a:rPr lang="en-US" sz="2600"/>
              <a:t> extends to 1841, 1853 and 1865.</a:t>
            </a:r>
          </a:p>
          <a:p>
            <a:r>
              <a:rPr lang="en-US" sz="2600"/>
              <a:t>Moves from economic to political; first full Census in 1867.</a:t>
            </a:r>
          </a:p>
          <a:p>
            <a:pPr marL="0" indent="0">
              <a:buNone/>
            </a:pPr>
            <a:endParaRPr lang="en-US" sz="2600"/>
          </a:p>
        </p:txBody>
      </p:sp>
    </p:spTree>
    <p:extLst>
      <p:ext uri="{BB962C8B-B14F-4D97-AF65-F5344CB8AC3E}">
        <p14:creationId xmlns:p14="http://schemas.microsoft.com/office/powerpoint/2010/main" val="3955595314"/>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1184</TotalTime>
  <Words>849</Words>
  <Application>Microsoft Office PowerPoint</Application>
  <PresentationFormat>Widescreen</PresentationFormat>
  <Paragraphs>86</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Trebuchet MS</vt:lpstr>
      <vt:lpstr>Berlin</vt:lpstr>
      <vt:lpstr>Census Records</vt:lpstr>
      <vt:lpstr>Census Records - 1950</vt:lpstr>
      <vt:lpstr>German Census Records - Difficult Research</vt:lpstr>
      <vt:lpstr>German Census Records</vt:lpstr>
      <vt:lpstr>Census Records and Research</vt:lpstr>
      <vt:lpstr>German States</vt:lpstr>
      <vt:lpstr>German Unification</vt:lpstr>
      <vt:lpstr>Germany in 1815</vt:lpstr>
      <vt:lpstr>Why Unification? </vt:lpstr>
      <vt:lpstr>The Records </vt:lpstr>
      <vt:lpstr>The Census of 1867:  The Great Transition</vt:lpstr>
      <vt:lpstr>The German Empire 1871-1918</vt:lpstr>
      <vt:lpstr>Writing to Archives in Germany</vt:lpstr>
      <vt:lpstr>Example</vt:lpstr>
      <vt:lpstr>Naturalization </vt:lpstr>
      <vt:lpstr>Research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Records</dc:title>
  <dc:creator>Thomas Montgomery</dc:creator>
  <cp:lastModifiedBy>Thomas Montgomery</cp:lastModifiedBy>
  <cp:revision>1</cp:revision>
  <dcterms:created xsi:type="dcterms:W3CDTF">2018-01-21T16:38:42Z</dcterms:created>
  <dcterms:modified xsi:type="dcterms:W3CDTF">2022-04-11T13:16:01Z</dcterms:modified>
</cp:coreProperties>
</file>