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9" r:id="rId3"/>
    <p:sldId id="274" r:id="rId4"/>
    <p:sldId id="283" r:id="rId5"/>
    <p:sldId id="276" r:id="rId6"/>
    <p:sldId id="277" r:id="rId7"/>
    <p:sldId id="279" r:id="rId8"/>
    <p:sldId id="282" r:id="rId9"/>
    <p:sldId id="278" r:id="rId10"/>
    <p:sldId id="280" r:id="rId11"/>
    <p:sldId id="286" r:id="rId12"/>
    <p:sldId id="285" r:id="rId13"/>
    <p:sldId id="288" r:id="rId14"/>
    <p:sldId id="290" r:id="rId15"/>
    <p:sldId id="292" r:id="rId16"/>
    <p:sldId id="284" r:id="rId17"/>
    <p:sldId id="295" r:id="rId18"/>
    <p:sldId id="294" r:id="rId19"/>
    <p:sldId id="275" r:id="rId20"/>
    <p:sldId id="296" r:id="rId21"/>
    <p:sldId id="26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76"/>
    <p:restoredTop sz="93041"/>
  </p:normalViewPr>
  <p:slideViewPr>
    <p:cSldViewPr snapToGrid="0" snapToObjects="1">
      <p:cViewPr varScale="1">
        <p:scale>
          <a:sx n="110" d="100"/>
          <a:sy n="110" d="100"/>
        </p:scale>
        <p:origin x="69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10/15/2023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10/15/2023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10/15/2023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10/15/2023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10/15/2023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10/15/2023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10/15/2023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10/15/2023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10/15/2023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10/15/2023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10/15/2023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matricula-online.eu/en/deutschland/osnabrueck/lorup-maria-himmelfahrt/0019/?pg=6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s://data.matricula-online.eu/en/deutschland/osnabrueck/dorpen-st-vitus/0024/?pg=15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data.matricula-online.eu/en/deutschland/osnabrueck/lorup-maria-himmelfahrt/0001/?pg=2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milysearch.org/rootstech/session/at-home-with-german-records-archion-and-matricula-part-2-of-2" TargetMode="External"/><Relationship Id="rId2" Type="http://schemas.openxmlformats.org/officeDocument/2006/relationships/hyperlink" Target="https://www.archion.d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hyperlink" Target="https://en.geneanet.org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bistum-osnabrueck.de/dioezesanarchiv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milysearch.org/en/wiki/Online_German_Gazetteers_and_Parish_Register_Inventorie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milysearch.org/en/wiki" TargetMode="External"/><Relationship Id="rId3" Type="http://schemas.openxmlformats.org/officeDocument/2006/relationships/hyperlink" Target="http://www.wiki.genealogy.net/" TargetMode="External"/><Relationship Id="rId7" Type="http://schemas.openxmlformats.org/officeDocument/2006/relationships/hyperlink" Target="http://www.pommerscher-greif.de/" TargetMode="External"/><Relationship Id="rId2" Type="http://schemas.openxmlformats.org/officeDocument/2006/relationships/hyperlink" Target="http://www.meyersgaz.org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lagis-hessen.de/" TargetMode="External"/><Relationship Id="rId5" Type="http://schemas.openxmlformats.org/officeDocument/2006/relationships/hyperlink" Target="http://www.westpreussen.de/" TargetMode="External"/><Relationship Id="rId10" Type="http://schemas.openxmlformats.org/officeDocument/2006/relationships/hyperlink" Target="https://www.familysearch.org/en/wiki/Germany_Genealogy" TargetMode="External"/><Relationship Id="rId4" Type="http://schemas.openxmlformats.org/officeDocument/2006/relationships/hyperlink" Target="http://www.kartenmeister.com/" TargetMode="External"/><Relationship Id="rId9" Type="http://schemas.openxmlformats.org/officeDocument/2006/relationships/hyperlink" Target="https://pbc.gda.pl/dlibra/docmetadata?id=7346&amp;from=pubstat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tholisch.de/kirche/Deutschland" TargetMode="External"/><Relationship Id="rId2" Type="http://schemas.openxmlformats.org/officeDocument/2006/relationships/hyperlink" Target="https://www.amazon.com/Trace-Your-German-Roots-Online/dp/144034518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geneanet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hion.de/en/" TargetMode="External"/><Relationship Id="rId2" Type="http://schemas.openxmlformats.org/officeDocument/2006/relationships/hyperlink" Target="https://data.matricula-online.eu/e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en.geneanet.org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ar-us.eu/en/cooperation/online-portals/matricula/" TargetMode="External"/><Relationship Id="rId2" Type="http://schemas.openxmlformats.org/officeDocument/2006/relationships/hyperlink" Target="https://www.icar-us.eu/en/about-u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matricula-online.eu/en/" TargetMode="External"/><Relationship Id="rId2" Type="http://schemas.openxmlformats.org/officeDocument/2006/relationships/hyperlink" Target="https://icar-us.eu/en/cooperation/online-portals/matricula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ata.matricula-online.eu/en/landkarte/?bbox=-871993,4994702,3824297,711047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matricula-online.eu/en/deutschland/osnabrueck/bersenbruck-st-vincentius/0021/?pg=19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data.matricula-online.eu/en/deutschland/osnabrueck/ankum-st-nikolaus/0155/?pg=5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data.matricula-online.eu/en/landkarte/?bbox=-871993,4994702,3824297,711047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242E23-9529-E643-9316-F25DB7814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2311400"/>
            <a:ext cx="10388600" cy="223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2630CE-D9EE-C548-8C14-073D49850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700" y="4724282"/>
            <a:ext cx="10388600" cy="1373070"/>
          </a:xfrm>
        </p:spPr>
        <p:txBody>
          <a:bodyPr vert="horz"/>
          <a:lstStyle/>
          <a:p>
            <a:pPr algn="ctr"/>
            <a:r>
              <a:rPr lang="en-US" dirty="0"/>
              <a:t>European Sources </a:t>
            </a:r>
            <a:br>
              <a:rPr lang="en-US" dirty="0"/>
            </a:br>
            <a:r>
              <a:rPr lang="en-US" sz="4400" dirty="0"/>
              <a:t>Matricula-Online / </a:t>
            </a:r>
            <a:r>
              <a:rPr lang="en-US" sz="4400" dirty="0" err="1"/>
              <a:t>Archion</a:t>
            </a:r>
            <a:r>
              <a:rPr lang="en-US" sz="4400" dirty="0"/>
              <a:t> /</a:t>
            </a:r>
            <a:r>
              <a:rPr lang="en-US" sz="4400" dirty="0" err="1"/>
              <a:t>Geneanet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932CAE-5362-B0C4-A000-C9B050D1BA70}"/>
              </a:ext>
            </a:extLst>
          </p:cNvPr>
          <p:cNvSpPr txBox="1"/>
          <p:nvPr/>
        </p:nvSpPr>
        <p:spPr>
          <a:xfrm>
            <a:off x="5055458" y="6324456"/>
            <a:ext cx="2081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David F. </a:t>
            </a:r>
            <a:r>
              <a:rPr lang="en-US" sz="1800" dirty="0" err="1"/>
              <a:t>Lahrmann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8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Maps – Family Members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92" y="2141838"/>
            <a:ext cx="5345300" cy="38141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883" y="192121"/>
            <a:ext cx="4713966" cy="658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849" y="6153665"/>
            <a:ext cx="23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North West Germany</a:t>
            </a:r>
          </a:p>
        </p:txBody>
      </p:sp>
      <p:sp>
        <p:nvSpPr>
          <p:cNvPr id="8" name="Rectangle 7"/>
          <p:cNvSpPr/>
          <p:nvPr/>
        </p:nvSpPr>
        <p:spPr>
          <a:xfrm>
            <a:off x="2290119" y="3361038"/>
            <a:ext cx="882123" cy="13674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574524" y="192121"/>
            <a:ext cx="4261359" cy="316891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74524" y="4728520"/>
            <a:ext cx="4261359" cy="199218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5-Point Star 14"/>
          <p:cNvSpPr/>
          <p:nvPr/>
        </p:nvSpPr>
        <p:spPr>
          <a:xfrm>
            <a:off x="7297445" y="363984"/>
            <a:ext cx="177553" cy="1686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9550600" y="5555937"/>
            <a:ext cx="177553" cy="1686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10514121" y="5285172"/>
            <a:ext cx="177553" cy="1686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72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Collect your Facts/Documents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Jodocus</a:t>
            </a:r>
            <a:r>
              <a:rPr lang="en-US" dirty="0"/>
              <a:t> </a:t>
            </a:r>
            <a:r>
              <a:rPr lang="en-US" dirty="0" err="1"/>
              <a:t>Hermannus</a:t>
            </a:r>
            <a:r>
              <a:rPr lang="en-US" dirty="0"/>
              <a:t> </a:t>
            </a:r>
            <a:r>
              <a:rPr lang="en-US" dirty="0" err="1"/>
              <a:t>Dirxen</a:t>
            </a:r>
            <a:endParaRPr lang="en-US" dirty="0"/>
          </a:p>
          <a:p>
            <a:pPr lvl="1"/>
            <a:r>
              <a:rPr lang="en-US" dirty="0"/>
              <a:t>AKA </a:t>
            </a:r>
            <a:r>
              <a:rPr lang="en-US" dirty="0" err="1"/>
              <a:t>Jodocus</a:t>
            </a:r>
            <a:r>
              <a:rPr lang="en-US" dirty="0"/>
              <a:t> Hermann (Jobst) </a:t>
            </a:r>
            <a:r>
              <a:rPr lang="en-US" dirty="0" err="1"/>
              <a:t>Dirxen</a:t>
            </a:r>
            <a:endParaRPr lang="en-US" dirty="0"/>
          </a:p>
          <a:p>
            <a:r>
              <a:rPr lang="en-US" dirty="0"/>
              <a:t>Born: </a:t>
            </a:r>
            <a:r>
              <a:rPr lang="en-US" dirty="0">
                <a:hlinkClick r:id="rId2"/>
              </a:rPr>
              <a:t>8 Aug 1684</a:t>
            </a:r>
            <a:r>
              <a:rPr lang="en-US" dirty="0"/>
              <a:t> in </a:t>
            </a:r>
            <a:r>
              <a:rPr lang="en-US" dirty="0" err="1"/>
              <a:t>Dörpen</a:t>
            </a:r>
            <a:r>
              <a:rPr lang="en-US" dirty="0"/>
              <a:t>, </a:t>
            </a:r>
            <a:r>
              <a:rPr lang="en-US" dirty="0" err="1"/>
              <a:t>Emsland</a:t>
            </a:r>
            <a:r>
              <a:rPr lang="en-US" dirty="0"/>
              <a:t>, Niedersachsen, Germany (</a:t>
            </a:r>
            <a:r>
              <a:rPr lang="en-US" dirty="0" err="1"/>
              <a:t>Dörpen</a:t>
            </a:r>
            <a:r>
              <a:rPr lang="en-US" dirty="0"/>
              <a:t> St. Vitus)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Marriage: </a:t>
            </a:r>
            <a:r>
              <a:rPr lang="en-US" dirty="0">
                <a:hlinkClick r:id="rId3"/>
              </a:rPr>
              <a:t>2 May 1713</a:t>
            </a:r>
            <a:r>
              <a:rPr lang="en-US" dirty="0"/>
              <a:t> in </a:t>
            </a:r>
            <a:r>
              <a:rPr lang="en-US" dirty="0" err="1"/>
              <a:t>Lorup</a:t>
            </a:r>
            <a:r>
              <a:rPr lang="en-US" dirty="0"/>
              <a:t>, </a:t>
            </a:r>
            <a:r>
              <a:rPr lang="en-US" dirty="0" err="1"/>
              <a:t>Emsland</a:t>
            </a:r>
            <a:r>
              <a:rPr lang="en-US" dirty="0"/>
              <a:t>, Niedersachsen, Germany (</a:t>
            </a:r>
            <a:r>
              <a:rPr lang="en-US" dirty="0" err="1"/>
              <a:t>Lorup</a:t>
            </a:r>
            <a:r>
              <a:rPr lang="en-US" dirty="0"/>
              <a:t> </a:t>
            </a:r>
            <a:r>
              <a:rPr lang="en-US" dirty="0" err="1"/>
              <a:t>Mariä</a:t>
            </a:r>
            <a:r>
              <a:rPr lang="en-US" dirty="0"/>
              <a:t> </a:t>
            </a:r>
            <a:r>
              <a:rPr lang="en-US" dirty="0" err="1"/>
              <a:t>Himmelfahrt</a:t>
            </a:r>
            <a:r>
              <a:rPr lang="en-US" dirty="0"/>
              <a:t>)</a:t>
            </a:r>
          </a:p>
          <a:p>
            <a:r>
              <a:rPr lang="en-US" dirty="0"/>
              <a:t>Death: </a:t>
            </a:r>
            <a:r>
              <a:rPr lang="en-US" dirty="0">
                <a:hlinkClick r:id="rId4"/>
              </a:rPr>
              <a:t>7 Feb 1757</a:t>
            </a:r>
            <a:r>
              <a:rPr lang="en-US" dirty="0"/>
              <a:t> in </a:t>
            </a:r>
            <a:r>
              <a:rPr lang="en-US" dirty="0" err="1"/>
              <a:t>Lorup</a:t>
            </a:r>
            <a:r>
              <a:rPr lang="en-US" dirty="0"/>
              <a:t>, </a:t>
            </a:r>
            <a:r>
              <a:rPr lang="en-US" dirty="0" err="1"/>
              <a:t>Emsland</a:t>
            </a:r>
            <a:r>
              <a:rPr lang="en-US" dirty="0"/>
              <a:t>, Niedersachsen, Germany (</a:t>
            </a:r>
            <a:r>
              <a:rPr lang="en-US" dirty="0" err="1"/>
              <a:t>Lorup</a:t>
            </a:r>
            <a:r>
              <a:rPr lang="en-US" dirty="0"/>
              <a:t> </a:t>
            </a:r>
            <a:r>
              <a:rPr lang="en-US" dirty="0" err="1"/>
              <a:t>Mariä</a:t>
            </a:r>
            <a:r>
              <a:rPr lang="en-US" dirty="0"/>
              <a:t> </a:t>
            </a:r>
            <a:r>
              <a:rPr lang="en-US" dirty="0" err="1"/>
              <a:t>Himmelfahrt</a:t>
            </a:r>
            <a:r>
              <a:rPr lang="en-US" dirty="0"/>
              <a:t>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3191" y="4686456"/>
            <a:ext cx="3502155" cy="1912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8972" y="2270919"/>
            <a:ext cx="6093041" cy="9893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4523" y="3339562"/>
            <a:ext cx="4179492" cy="126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49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Dirxen</a:t>
            </a:r>
            <a:r>
              <a:rPr lang="en-US" sz="5400" dirty="0"/>
              <a:t> Family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92" y="2141838"/>
            <a:ext cx="5345300" cy="38141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453" y="1213843"/>
            <a:ext cx="5527315" cy="548435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793289" y="1615736"/>
            <a:ext cx="4847208" cy="211288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95849" y="6153665"/>
            <a:ext cx="224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Northwest Germany</a:t>
            </a:r>
          </a:p>
        </p:txBody>
      </p:sp>
    </p:spTree>
    <p:extLst>
      <p:ext uri="{BB962C8B-B14F-4D97-AF65-F5344CB8AC3E}">
        <p14:creationId xmlns:p14="http://schemas.microsoft.com/office/powerpoint/2010/main" val="3996149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Matricula</a:t>
            </a:r>
            <a:r>
              <a:rPr lang="en-US" sz="5400" dirty="0"/>
              <a:t> -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08118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Free to use</a:t>
            </a:r>
          </a:p>
          <a:p>
            <a:r>
              <a:rPr lang="en-US" dirty="0"/>
              <a:t>Need to be able to read the records</a:t>
            </a:r>
          </a:p>
          <a:p>
            <a:pPr lvl="1"/>
            <a:r>
              <a:rPr lang="en-US" dirty="0"/>
              <a:t>German</a:t>
            </a:r>
          </a:p>
          <a:p>
            <a:pPr lvl="1"/>
            <a:r>
              <a:rPr lang="en-US" dirty="0"/>
              <a:t>Latin</a:t>
            </a:r>
          </a:p>
          <a:p>
            <a:r>
              <a:rPr lang="en-US" dirty="0"/>
              <a:t>Growing collection of church digitized records</a:t>
            </a:r>
          </a:p>
          <a:p>
            <a:pPr lvl="1"/>
            <a:r>
              <a:rPr lang="en-US" dirty="0"/>
              <a:t>Contact the church of interest</a:t>
            </a:r>
          </a:p>
          <a:p>
            <a:r>
              <a:rPr lang="en-US" dirty="0"/>
              <a:t>Records are indexed by church</a:t>
            </a:r>
          </a:p>
          <a:p>
            <a:pPr lvl="1"/>
            <a:r>
              <a:rPr lang="en-US" dirty="0"/>
              <a:t>Baptism</a:t>
            </a:r>
          </a:p>
          <a:p>
            <a:pPr lvl="1"/>
            <a:r>
              <a:rPr lang="en-US" dirty="0"/>
              <a:t>Marriage </a:t>
            </a:r>
          </a:p>
          <a:p>
            <a:pPr lvl="1"/>
            <a:r>
              <a:rPr lang="en-US" dirty="0"/>
              <a:t>Death</a:t>
            </a:r>
          </a:p>
          <a:p>
            <a:pPr lvl="1"/>
            <a:r>
              <a:rPr lang="en-US" dirty="0"/>
              <a:t>Date</a:t>
            </a:r>
          </a:p>
          <a:p>
            <a:r>
              <a:rPr lang="en-US" dirty="0"/>
              <a:t>Records are not index by family name - unfortunately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962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DFF28-2DA0-D7E3-F853-E5A4E1A4D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Other German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60C79-549C-6E92-5352-31A8627C8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0941836" cy="4521127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Archion</a:t>
            </a:r>
            <a:endParaRPr lang="en-US" dirty="0"/>
          </a:p>
          <a:p>
            <a:pPr lvl="1"/>
            <a:r>
              <a:rPr lang="en-US" dirty="0"/>
              <a:t>Focuses mostly on Protestants religions (mostly Lutheran and Reformed)</a:t>
            </a:r>
          </a:p>
          <a:p>
            <a:pPr lvl="2"/>
            <a:r>
              <a:rPr lang="en-US" dirty="0"/>
              <a:t>Also contains some Roman-Catholic Church, Mennonites</a:t>
            </a:r>
          </a:p>
          <a:p>
            <a:pPr lvl="1"/>
            <a:r>
              <a:rPr lang="en-US" dirty="0"/>
              <a:t>Pay for access to information</a:t>
            </a:r>
          </a:p>
          <a:p>
            <a:pPr lvl="1"/>
            <a:r>
              <a:rPr lang="en-US" dirty="0"/>
              <a:t>150,000 Church Books Online</a:t>
            </a:r>
          </a:p>
          <a:p>
            <a:pPr lvl="1"/>
            <a:r>
              <a:rPr lang="en-US" dirty="0" err="1"/>
              <a:t>Archion</a:t>
            </a:r>
            <a:r>
              <a:rPr lang="en-US" dirty="0"/>
              <a:t> Website</a:t>
            </a:r>
          </a:p>
          <a:p>
            <a:pPr lvl="2"/>
            <a:r>
              <a:rPr lang="en-US" dirty="0">
                <a:hlinkClick r:id="rId2"/>
              </a:rPr>
              <a:t>https://www.archion.de/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Rootstech</a:t>
            </a:r>
            <a:r>
              <a:rPr lang="en-US" dirty="0"/>
              <a:t> by Family Search - Daniel R Jones</a:t>
            </a:r>
          </a:p>
          <a:p>
            <a:pPr lvl="2"/>
            <a:r>
              <a:rPr lang="en-US" sz="1400" dirty="0">
                <a:solidFill>
                  <a:srgbClr val="FFAE3E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https://www.familysearch.org/rootstech/session/at-home-with-german-records-archion-and-matricula-part-2-of-2</a:t>
            </a:r>
            <a:r>
              <a:rPr lang="en-US" sz="1400" dirty="0"/>
              <a:t> </a:t>
            </a:r>
          </a:p>
          <a:p>
            <a:endParaRPr lang="en-US" dirty="0"/>
          </a:p>
          <a:p>
            <a:r>
              <a:rPr lang="en-US" dirty="0" err="1"/>
              <a:t>Geneanet</a:t>
            </a:r>
            <a:endParaRPr lang="en-US" dirty="0"/>
          </a:p>
          <a:p>
            <a:pPr lvl="1"/>
            <a:r>
              <a:rPr lang="en-US" b="1" dirty="0"/>
              <a:t>4M+ million community members</a:t>
            </a:r>
            <a:r>
              <a:rPr lang="en-US" dirty="0"/>
              <a:t> who share their genealogical information for free</a:t>
            </a:r>
          </a:p>
          <a:p>
            <a:pPr lvl="1"/>
            <a:r>
              <a:rPr lang="en-US" dirty="0"/>
              <a:t>Can search the entire database</a:t>
            </a:r>
          </a:p>
          <a:p>
            <a:pPr lvl="1"/>
            <a:r>
              <a:rPr lang="en-US" dirty="0"/>
              <a:t>Some access requires a subscription</a:t>
            </a:r>
          </a:p>
          <a:p>
            <a:pPr lvl="1"/>
            <a:r>
              <a:rPr lang="en-US" dirty="0">
                <a:hlinkClick r:id="rId4"/>
              </a:rPr>
              <a:t>https://en.geneanet.org/</a:t>
            </a:r>
            <a:r>
              <a:rPr lang="en-US" dirty="0"/>
              <a:t>	</a:t>
            </a:r>
          </a:p>
          <a:p>
            <a:endParaRPr lang="en-US" dirty="0"/>
          </a:p>
        </p:txBody>
      </p:sp>
      <p:pic>
        <p:nvPicPr>
          <p:cNvPr id="5" name="Picture 4" descr="A map of germany with different shades of green&#10;&#10;Description automatically generated">
            <a:extLst>
              <a:ext uri="{FF2B5EF4-FFF2-40B4-BE49-F238E27FC236}">
                <a16:creationId xmlns:a16="http://schemas.microsoft.com/office/drawing/2014/main" id="{E1C4CDB1-1FCA-B7D7-C8F7-4C724B712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0424" y="2016156"/>
            <a:ext cx="2730138" cy="23251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0C6412-A1CC-476C-C934-9F642B5A8AD9}"/>
              </a:ext>
            </a:extLst>
          </p:cNvPr>
          <p:cNvSpPr txBox="1"/>
          <p:nvPr/>
        </p:nvSpPr>
        <p:spPr>
          <a:xfrm>
            <a:off x="11125065" y="4029977"/>
            <a:ext cx="9941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 err="1">
                <a:solidFill>
                  <a:schemeClr val="bg1"/>
                </a:solidFill>
              </a:rPr>
              <a:t>Rootstech</a:t>
            </a:r>
            <a:r>
              <a:rPr lang="en-US" sz="500" dirty="0">
                <a:solidFill>
                  <a:schemeClr val="bg1"/>
                </a:solidFill>
              </a:rPr>
              <a:t> by Family Search </a:t>
            </a:r>
          </a:p>
          <a:p>
            <a:r>
              <a:rPr lang="en-US" sz="500" dirty="0">
                <a:solidFill>
                  <a:schemeClr val="bg1"/>
                </a:solidFill>
              </a:rPr>
              <a:t>Daniel </a:t>
            </a:r>
            <a:r>
              <a:rPr lang="en-US" sz="500" dirty="0" err="1">
                <a:solidFill>
                  <a:schemeClr val="bg1"/>
                </a:solidFill>
              </a:rPr>
              <a:t>R.Jones</a:t>
            </a:r>
            <a:endParaRPr lang="en-US" sz="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19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3BD00-7304-E9B2-F5FB-BC071F53F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Matricula-Online Versus </a:t>
            </a:r>
            <a:r>
              <a:rPr lang="en-US" dirty="0" err="1"/>
              <a:t>Archion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32547-2516-228B-2B61-D01A4B50C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54298F-DCCD-949C-6DD0-5647952B86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22" t="5467" r="11133" b="6533"/>
          <a:stretch/>
        </p:blipFill>
        <p:spPr>
          <a:xfrm>
            <a:off x="1993392" y="2020825"/>
            <a:ext cx="7498080" cy="459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77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Not Able to Find Family?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521127"/>
          </a:xfrm>
        </p:spPr>
        <p:txBody>
          <a:bodyPr>
            <a:normAutofit/>
          </a:bodyPr>
          <a:lstStyle/>
          <a:p>
            <a:r>
              <a:rPr lang="en-US" dirty="0"/>
              <a:t>Contact potential churches for information</a:t>
            </a:r>
          </a:p>
          <a:p>
            <a:r>
              <a:rPr lang="en-US" dirty="0"/>
              <a:t>Contact Parishes for information and assistance</a:t>
            </a:r>
          </a:p>
          <a:p>
            <a:r>
              <a:rPr lang="en-US" dirty="0"/>
              <a:t>Identify if there is a Genealogical Division in the region of interest</a:t>
            </a:r>
          </a:p>
          <a:p>
            <a:endParaRPr lang="en-US" dirty="0"/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Parish of </a:t>
            </a:r>
            <a:r>
              <a:rPr lang="en-US" dirty="0" err="1"/>
              <a:t>Osnabrück</a:t>
            </a:r>
            <a:endParaRPr lang="en-US" dirty="0"/>
          </a:p>
          <a:p>
            <a:pPr lvl="2"/>
            <a:r>
              <a:rPr lang="en-US" dirty="0"/>
              <a:t>Covers Northwest Germany </a:t>
            </a:r>
          </a:p>
          <a:p>
            <a:pPr lvl="2"/>
            <a:r>
              <a:rPr lang="en-US" dirty="0" err="1"/>
              <a:t>Bistum</a:t>
            </a:r>
            <a:r>
              <a:rPr lang="en-US" dirty="0"/>
              <a:t> </a:t>
            </a:r>
            <a:r>
              <a:rPr lang="en-US" dirty="0" err="1"/>
              <a:t>Osnabrück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Genealogical Research Center</a:t>
            </a:r>
            <a:endParaRPr lang="en-US" dirty="0"/>
          </a:p>
          <a:p>
            <a:pPr lvl="2"/>
            <a:r>
              <a:rPr lang="en-US" dirty="0"/>
              <a:t>Ask how to access records</a:t>
            </a:r>
          </a:p>
          <a:p>
            <a:pPr lvl="2"/>
            <a:r>
              <a:rPr lang="en-US" dirty="0"/>
              <a:t>What assistance do they provide</a:t>
            </a:r>
          </a:p>
          <a:p>
            <a:pPr lvl="2"/>
            <a:r>
              <a:rPr lang="en-US" dirty="0"/>
              <a:t>Initially released church records 23 Oct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854" y="4418677"/>
            <a:ext cx="4875756" cy="189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81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67A24-A6A0-2FAC-4358-A489FF8C4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Gazetteers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91D73-EB91-BA95-F1BE-D7924266C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Gazetteer:</a:t>
            </a:r>
            <a:r>
              <a:rPr lang="en-US" dirty="0"/>
              <a:t> a list of all localities within a given jurisdictions, such as a county, duchy, state, province, or empire. Information provided may vary depending on the original purpose of the publication and may include different government jurisdictions, church parish(es), population-, area,-and tax information, post office, description, history, and more.</a:t>
            </a:r>
          </a:p>
          <a:p>
            <a:r>
              <a:rPr lang="en-US" dirty="0"/>
              <a:t>Use these to search for potential location of family </a:t>
            </a:r>
            <a:r>
              <a:rPr lang="en-US" dirty="0" err="1"/>
              <a:t>memebers</a:t>
            </a:r>
            <a:endParaRPr lang="en-US" dirty="0"/>
          </a:p>
          <a:p>
            <a:r>
              <a:rPr lang="en-US" b="1" dirty="0"/>
              <a:t>Online German Gazetteers and Parish Register Inventories</a:t>
            </a:r>
          </a:p>
          <a:p>
            <a:pPr lvl="1"/>
            <a:r>
              <a:rPr lang="en-US" dirty="0">
                <a:hlinkClick r:id="rId2"/>
              </a:rPr>
              <a:t>https://www.familysearch.org/en/wiki/Online_German_Gazetteers_and_Parish_Register_Inventories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80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67A24-A6A0-2FAC-4358-A489FF8C4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Gazetteers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91D73-EB91-BA95-F1BE-D7924266CC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MeyersGaz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www.meyersgaz.org</a:t>
            </a:r>
            <a:endParaRPr lang="en-US" dirty="0"/>
          </a:p>
          <a:p>
            <a:r>
              <a:rPr lang="en-US" dirty="0" err="1"/>
              <a:t>GenWiki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www.wiki.genealogy.net</a:t>
            </a:r>
            <a:r>
              <a:rPr lang="en-US" dirty="0"/>
              <a:t> </a:t>
            </a:r>
          </a:p>
          <a:p>
            <a:r>
              <a:rPr lang="en-US" dirty="0" err="1"/>
              <a:t>Kartenmeister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www.kartenmeister.com</a:t>
            </a:r>
            <a:endParaRPr lang="en-US" dirty="0"/>
          </a:p>
          <a:p>
            <a:r>
              <a:rPr lang="en-US" dirty="0"/>
              <a:t>Westpreussen.de</a:t>
            </a:r>
          </a:p>
          <a:p>
            <a:pPr lvl="1"/>
            <a:r>
              <a:rPr lang="en-US" dirty="0">
                <a:hlinkClick r:id="rId5"/>
              </a:rPr>
              <a:t>www.westpreussen.de</a:t>
            </a:r>
            <a:endParaRPr lang="en-US" dirty="0"/>
          </a:p>
          <a:p>
            <a:r>
              <a:rPr lang="de-DE" dirty="0"/>
              <a:t>LAGIS Hessen Historisches Ortslexikon</a:t>
            </a:r>
          </a:p>
          <a:p>
            <a:pPr lvl="1"/>
            <a:r>
              <a:rPr lang="de-DE" dirty="0">
                <a:hlinkClick r:id="rId6"/>
              </a:rPr>
              <a:t>www.lagis-hessen.de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FC81C9-5262-CCBC-0D41-1A7B575214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Pommerscher</a:t>
            </a:r>
            <a:r>
              <a:rPr lang="en-US" dirty="0"/>
              <a:t> Greif</a:t>
            </a:r>
          </a:p>
          <a:p>
            <a:pPr lvl="1"/>
            <a:r>
              <a:rPr lang="en-US" dirty="0">
                <a:hlinkClick r:id="rId7"/>
              </a:rPr>
              <a:t>www.pommerscher-greif.de</a:t>
            </a:r>
            <a:endParaRPr lang="en-US" dirty="0"/>
          </a:p>
          <a:p>
            <a:r>
              <a:rPr lang="en-US" dirty="0"/>
              <a:t>FamilySearch Wiki</a:t>
            </a:r>
          </a:p>
          <a:p>
            <a:pPr lvl="1"/>
            <a:r>
              <a:rPr lang="en-US" dirty="0">
                <a:hlinkClick r:id="rId8"/>
              </a:rPr>
              <a:t>www.familysearch.org/en/wiki</a:t>
            </a:r>
            <a:r>
              <a:rPr lang="en-US" dirty="0"/>
              <a:t> </a:t>
            </a:r>
          </a:p>
          <a:p>
            <a:r>
              <a:rPr lang="en-US" dirty="0"/>
              <a:t>Deutsch-</a:t>
            </a:r>
            <a:r>
              <a:rPr lang="en-US" dirty="0" err="1"/>
              <a:t>Fremdsprachiges</a:t>
            </a:r>
            <a:r>
              <a:rPr lang="en-US" dirty="0"/>
              <a:t> </a:t>
            </a:r>
            <a:r>
              <a:rPr lang="en-US" dirty="0" err="1"/>
              <a:t>Ortsnamenverzeichnis</a:t>
            </a:r>
            <a:endParaRPr lang="en-US" dirty="0"/>
          </a:p>
          <a:p>
            <a:pPr lvl="1"/>
            <a:r>
              <a:rPr lang="en-US" dirty="0">
                <a:hlinkClick r:id="rId9"/>
              </a:rPr>
              <a:t>https://pbc.gda.pl/dlibra/docmetadata?id=7346&amp;from=pubstats</a:t>
            </a:r>
            <a:r>
              <a:rPr lang="en-US" dirty="0"/>
              <a:t> </a:t>
            </a:r>
          </a:p>
          <a:p>
            <a:r>
              <a:rPr lang="en-US" dirty="0"/>
              <a:t>Family Search – German Genealogy</a:t>
            </a:r>
          </a:p>
          <a:p>
            <a:pPr lvl="1"/>
            <a:r>
              <a:rPr lang="en-US" dirty="0">
                <a:hlinkClick r:id="rId10"/>
              </a:rPr>
              <a:t>https://www.familysearch.org/en/wiki/Germany_Genealogy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3018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German Internet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165422"/>
            <a:ext cx="11525249" cy="4540177"/>
          </a:xfrm>
        </p:spPr>
        <p:txBody>
          <a:bodyPr>
            <a:noAutofit/>
          </a:bodyPr>
          <a:lstStyle/>
          <a:p>
            <a:r>
              <a:rPr lang="en-US" sz="3200" dirty="0"/>
              <a:t>James M. </a:t>
            </a:r>
            <a:r>
              <a:rPr lang="en-US" sz="3200" dirty="0" err="1"/>
              <a:t>Beidler’s</a:t>
            </a:r>
            <a:r>
              <a:rPr lang="en-US" sz="3200" dirty="0"/>
              <a:t> </a:t>
            </a:r>
          </a:p>
          <a:p>
            <a:pPr lvl="1"/>
            <a:r>
              <a:rPr lang="en-US" sz="2800" dirty="0">
                <a:hlinkClick r:id="rId2"/>
              </a:rPr>
              <a:t>“Trace Your German Roots Online” (2015)</a:t>
            </a:r>
            <a:endParaRPr lang="en-US" sz="2800" dirty="0"/>
          </a:p>
          <a:p>
            <a:r>
              <a:rPr lang="en-US" sz="3200" dirty="0"/>
              <a:t>Can’t find your church?  Check</a:t>
            </a:r>
          </a:p>
          <a:p>
            <a:pPr lvl="1"/>
            <a:r>
              <a:rPr lang="en-US" sz="2800" dirty="0"/>
              <a:t>Ancestry.com</a:t>
            </a:r>
          </a:p>
          <a:p>
            <a:pPr lvl="1"/>
            <a:r>
              <a:rPr lang="en-US" sz="2800" dirty="0"/>
              <a:t>German Catholic Church website:</a:t>
            </a:r>
          </a:p>
          <a:p>
            <a:pPr lvl="2"/>
            <a:r>
              <a:rPr lang="en-US" sz="2000" dirty="0">
                <a:hlinkClick r:id="rId3"/>
              </a:rPr>
              <a:t>Kirche in Deutschland</a:t>
            </a:r>
            <a:endParaRPr lang="en-US" sz="2000" dirty="0"/>
          </a:p>
          <a:p>
            <a:pPr lvl="1"/>
            <a:r>
              <a:rPr lang="en-US" dirty="0"/>
              <a:t>Others </a:t>
            </a:r>
          </a:p>
          <a:p>
            <a:pPr lvl="2"/>
            <a:r>
              <a:rPr lang="en-US" sz="2000" dirty="0" err="1">
                <a:hlinkClick r:id="rId4"/>
              </a:rPr>
              <a:t>Geneanet</a:t>
            </a:r>
            <a:endParaRPr lang="en-US" sz="2000" dirty="0"/>
          </a:p>
          <a:p>
            <a:pPr lvl="1"/>
            <a:endParaRPr lang="en-US" sz="2800" dirty="0"/>
          </a:p>
          <a:p>
            <a:endParaRPr lang="en-US" sz="1400" dirty="0"/>
          </a:p>
          <a:p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3592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C403B-A703-6833-8E8A-EDA58D309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for German Birth, Marriage and Death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D38EC-5C19-E02E-F382-2180051C1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Martricula</a:t>
            </a:r>
            <a:r>
              <a:rPr lang="en-US" dirty="0"/>
              <a:t> – Online</a:t>
            </a:r>
          </a:p>
          <a:p>
            <a:pPr lvl="1"/>
            <a:r>
              <a:rPr lang="en-US" dirty="0"/>
              <a:t>Free</a:t>
            </a:r>
          </a:p>
          <a:p>
            <a:pPr lvl="1"/>
            <a:r>
              <a:rPr lang="en-US" dirty="0">
                <a:hlinkClick r:id="rId2"/>
              </a:rPr>
              <a:t>https://data.matricula-online.eu/en/</a:t>
            </a:r>
            <a:r>
              <a:rPr lang="en-US" dirty="0"/>
              <a:t> </a:t>
            </a:r>
          </a:p>
          <a:p>
            <a:r>
              <a:rPr lang="en-US" dirty="0" err="1"/>
              <a:t>Achion</a:t>
            </a:r>
            <a:endParaRPr lang="en-US" dirty="0"/>
          </a:p>
          <a:p>
            <a:pPr lvl="1"/>
            <a:r>
              <a:rPr lang="en-US" dirty="0"/>
              <a:t>Fee based service</a:t>
            </a:r>
          </a:p>
          <a:p>
            <a:pPr lvl="1"/>
            <a:r>
              <a:rPr lang="en-US" dirty="0">
                <a:hlinkClick r:id="rId3"/>
              </a:rPr>
              <a:t>https://www.archion.de/en/</a:t>
            </a:r>
            <a:r>
              <a:rPr lang="en-US" dirty="0"/>
              <a:t> </a:t>
            </a:r>
          </a:p>
          <a:p>
            <a:r>
              <a:rPr lang="en-US" dirty="0" err="1"/>
              <a:t>Geneanet</a:t>
            </a:r>
            <a:endParaRPr lang="en-US" dirty="0"/>
          </a:p>
          <a:p>
            <a:pPr lvl="1"/>
            <a:r>
              <a:rPr lang="en-US" dirty="0"/>
              <a:t>Free and pay to access</a:t>
            </a:r>
          </a:p>
          <a:p>
            <a:pPr lvl="1"/>
            <a:r>
              <a:rPr lang="en-US" dirty="0">
                <a:hlinkClick r:id="rId4"/>
              </a:rPr>
              <a:t>https://en.geneanet.org/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0B276-25AA-E92E-E5F0-33A44F0DFF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56" t="28933" r="50310" b="7867"/>
          <a:stretch/>
        </p:blipFill>
        <p:spPr>
          <a:xfrm>
            <a:off x="6017509" y="2013338"/>
            <a:ext cx="2955943" cy="24555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00997E-CF7D-DD27-C11F-B5479CDA5D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603" t="28933" r="7531" b="10400"/>
          <a:stretch/>
        </p:blipFill>
        <p:spPr>
          <a:xfrm>
            <a:off x="9280523" y="3620900"/>
            <a:ext cx="2798701" cy="23152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55A181-C95A-F222-D6A3-0EA7E706FC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6832" y="4971564"/>
            <a:ext cx="3316588" cy="156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7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4DB9B-444F-6269-1CE5-3A681F329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CDADF-6710-20CA-0920-169126AA6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Collect family member’s facts </a:t>
            </a:r>
          </a:p>
          <a:p>
            <a:pPr lvl="1"/>
            <a:r>
              <a:rPr lang="en-US" sz="2400" dirty="0"/>
              <a:t>As much as possible</a:t>
            </a:r>
          </a:p>
          <a:p>
            <a:r>
              <a:rPr lang="en-US" sz="2800" dirty="0"/>
              <a:t>Use the resources available</a:t>
            </a:r>
            <a:endParaRPr lang="en-US" sz="2400" dirty="0"/>
          </a:p>
          <a:p>
            <a:r>
              <a:rPr lang="en-US" sz="2800" dirty="0"/>
              <a:t>Be patient </a:t>
            </a:r>
          </a:p>
          <a:p>
            <a:pPr lvl="1"/>
            <a:r>
              <a:rPr lang="en-US" sz="2400" dirty="0"/>
              <a:t>New records are added all the time</a:t>
            </a:r>
          </a:p>
          <a:p>
            <a:r>
              <a:rPr lang="en-US" sz="2800" dirty="0"/>
              <a:t>Be persistent</a:t>
            </a:r>
          </a:p>
          <a:p>
            <a:pPr lvl="1"/>
            <a:r>
              <a:rPr lang="en-US" sz="2400" dirty="0"/>
              <a:t>Do not give up – it may take time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9400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BD743-DC70-D44A-B450-4A4B47A94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18DC7-06A0-4746-81CD-59D936886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3100" dirty="0"/>
              <a:t>Happy Hunting!</a:t>
            </a:r>
          </a:p>
        </p:txBody>
      </p:sp>
    </p:spTree>
    <p:extLst>
      <p:ext uri="{BB962C8B-B14F-4D97-AF65-F5344CB8AC3E}">
        <p14:creationId xmlns:p14="http://schemas.microsoft.com/office/powerpoint/2010/main" val="1999614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Matricula</a:t>
            </a:r>
            <a:r>
              <a:rPr lang="en-US" sz="5400" dirty="0"/>
              <a:t> – 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165422"/>
            <a:ext cx="11525249" cy="4540177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Austrian nonprofit organization </a:t>
            </a:r>
          </a:p>
          <a:p>
            <a:pPr lvl="2"/>
            <a:r>
              <a:rPr lang="en-US" sz="2600" dirty="0"/>
              <a:t>International Centre for Archival Research - US (</a:t>
            </a:r>
            <a:r>
              <a:rPr lang="en-US" sz="2600" dirty="0">
                <a:hlinkClick r:id="rId2"/>
              </a:rPr>
              <a:t>ICARUS</a:t>
            </a:r>
            <a:r>
              <a:rPr lang="en-US" sz="2600" dirty="0"/>
              <a:t>)</a:t>
            </a:r>
          </a:p>
          <a:p>
            <a:pPr lvl="2"/>
            <a:r>
              <a:rPr lang="en-US" sz="2600" dirty="0"/>
              <a:t>Seeks to digitize church records, (</a:t>
            </a:r>
            <a:r>
              <a:rPr lang="en-US" sz="2600" i="1" dirty="0"/>
              <a:t>matricula</a:t>
            </a:r>
            <a:r>
              <a:rPr lang="en-US" sz="2600" dirty="0"/>
              <a:t> is Latin for “register”)</a:t>
            </a:r>
          </a:p>
          <a:p>
            <a:pPr lvl="2"/>
            <a:r>
              <a:rPr lang="en-US" sz="2600" dirty="0"/>
              <a:t>Vital records kept by the Catholic Church</a:t>
            </a:r>
          </a:p>
          <a:p>
            <a:pPr lvl="1"/>
            <a:r>
              <a:rPr lang="en-US" sz="2800" dirty="0"/>
              <a:t>The Project </a:t>
            </a:r>
          </a:p>
          <a:p>
            <a:pPr lvl="2"/>
            <a:r>
              <a:rPr lang="en-US" sz="2600" dirty="0">
                <a:hlinkClick r:id="rId3"/>
              </a:rPr>
              <a:t>Online Registers Database</a:t>
            </a:r>
            <a:endParaRPr lang="en-US" sz="2600" dirty="0"/>
          </a:p>
          <a:p>
            <a:pPr lvl="2"/>
            <a:r>
              <a:rPr lang="en-US" sz="2600" dirty="0"/>
              <a:t>More than </a:t>
            </a:r>
            <a:r>
              <a:rPr lang="en-US" sz="2600" u="sng" dirty="0"/>
              <a:t>seven million</a:t>
            </a:r>
            <a:r>
              <a:rPr lang="en-US" sz="2600" dirty="0"/>
              <a:t> pages of church records online and growing </a:t>
            </a:r>
          </a:p>
          <a:p>
            <a:pPr lvl="2"/>
            <a:r>
              <a:rPr lang="en-US" sz="2600" dirty="0"/>
              <a:t>Includes Catholic church records from the 1500s to the 1900s.</a:t>
            </a:r>
          </a:p>
          <a:p>
            <a:pPr lvl="1"/>
            <a:endParaRPr lang="en-US" sz="2800" dirty="0"/>
          </a:p>
          <a:p>
            <a:endParaRPr lang="en-US" sz="14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000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Matricula</a:t>
            </a:r>
            <a:r>
              <a:rPr lang="en-US" sz="5400" dirty="0"/>
              <a:t> – Diocese Archives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04687"/>
            <a:ext cx="11249875" cy="4540177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Austria</a:t>
            </a:r>
          </a:p>
          <a:p>
            <a:pPr lvl="2"/>
            <a:r>
              <a:rPr lang="en-US" sz="2600" dirty="0"/>
              <a:t>St. </a:t>
            </a:r>
            <a:r>
              <a:rPr lang="en-US" sz="2600" dirty="0" err="1"/>
              <a:t>Pölten</a:t>
            </a:r>
            <a:r>
              <a:rPr lang="en-US" sz="2600" dirty="0"/>
              <a:t>, </a:t>
            </a:r>
            <a:r>
              <a:rPr lang="en-US" sz="2600" dirty="0" err="1"/>
              <a:t>Oberöstereich</a:t>
            </a:r>
            <a:r>
              <a:rPr lang="en-US" sz="2600" dirty="0"/>
              <a:t>, and Wien, covering the modern states of Upper Austria, Lower Austria and Vienna in northern Austria; </a:t>
            </a:r>
          </a:p>
          <a:p>
            <a:pPr lvl="1"/>
            <a:r>
              <a:rPr lang="en-US" sz="2800" dirty="0"/>
              <a:t>Germany</a:t>
            </a:r>
          </a:p>
          <a:p>
            <a:pPr lvl="2"/>
            <a:r>
              <a:rPr lang="en-US" sz="2600" dirty="0"/>
              <a:t>Contains 14 of 27 Diocese </a:t>
            </a:r>
          </a:p>
          <a:p>
            <a:pPr lvl="2"/>
            <a:r>
              <a:rPr lang="en-US" sz="2600" dirty="0"/>
              <a:t>Passau</a:t>
            </a:r>
          </a:p>
          <a:p>
            <a:pPr lvl="2"/>
            <a:r>
              <a:rPr lang="en-US" sz="2600" dirty="0"/>
              <a:t>Osnabrück</a:t>
            </a:r>
          </a:p>
          <a:p>
            <a:pPr lvl="1"/>
            <a:r>
              <a:rPr lang="en-US" sz="2800" dirty="0"/>
              <a:t>Poland</a:t>
            </a:r>
          </a:p>
          <a:p>
            <a:pPr lvl="2"/>
            <a:r>
              <a:rPr lang="en-US" sz="2600" dirty="0"/>
              <a:t>Breslau</a:t>
            </a:r>
          </a:p>
          <a:p>
            <a:pPr lvl="1"/>
            <a:r>
              <a:rPr lang="en-US" sz="2800" dirty="0" err="1"/>
              <a:t>Luxenburg</a:t>
            </a:r>
            <a:endParaRPr lang="en-US" sz="2800" dirty="0"/>
          </a:p>
          <a:p>
            <a:pPr lvl="1"/>
            <a:endParaRPr lang="en-US" sz="2800" dirty="0"/>
          </a:p>
          <a:p>
            <a:endParaRPr lang="en-US" sz="14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65C306-3E11-F68B-DBE5-364EFAF94F33}"/>
              </a:ext>
            </a:extLst>
          </p:cNvPr>
          <p:cNvSpPr txBox="1"/>
          <p:nvPr/>
        </p:nvSpPr>
        <p:spPr>
          <a:xfrm>
            <a:off x="5513832" y="3705756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Sept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E2184C-2B7F-9A4D-996B-DE145BD96B3B}"/>
              </a:ext>
            </a:extLst>
          </p:cNvPr>
          <p:cNvSpPr txBox="1"/>
          <p:nvPr/>
        </p:nvSpPr>
        <p:spPr>
          <a:xfrm>
            <a:off x="7934044" y="3679229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Sept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107FDC-24EF-5824-C454-1D0D68098985}"/>
              </a:ext>
            </a:extLst>
          </p:cNvPr>
          <p:cNvSpPr txBox="1"/>
          <p:nvPr/>
        </p:nvSpPr>
        <p:spPr>
          <a:xfrm>
            <a:off x="8344118" y="6519581"/>
            <a:ext cx="3709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https://data.matricula-online.eu/en/deutschland/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BDA1E8-3871-E73B-2E4A-3DDAEE3118BD}"/>
              </a:ext>
            </a:extLst>
          </p:cNvPr>
          <p:cNvSpPr txBox="1"/>
          <p:nvPr/>
        </p:nvSpPr>
        <p:spPr>
          <a:xfrm>
            <a:off x="9131808" y="3679229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 Oct 2022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61CB42-7815-306C-6410-64376336D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896" y="4086431"/>
            <a:ext cx="3595617" cy="24052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4039C2-E843-E338-718B-EBE42DB64B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7"/>
          <a:stretch/>
        </p:blipFill>
        <p:spPr>
          <a:xfrm>
            <a:off x="6678091" y="4086431"/>
            <a:ext cx="3709670" cy="24114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E4C089-224B-926A-6016-53752851B7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7" t="1900" r="1829" b="35918"/>
          <a:stretch/>
        </p:blipFill>
        <p:spPr>
          <a:xfrm>
            <a:off x="5448414" y="4102957"/>
            <a:ext cx="3588909" cy="2314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4032" y="4093376"/>
            <a:ext cx="3749128" cy="24107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FBB3D18-110B-89EA-AEE2-331D076963DB}"/>
              </a:ext>
            </a:extLst>
          </p:cNvPr>
          <p:cNvSpPr txBox="1"/>
          <p:nvPr/>
        </p:nvSpPr>
        <p:spPr>
          <a:xfrm>
            <a:off x="10842660" y="3646963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 Oct 2022</a:t>
            </a:r>
          </a:p>
        </p:txBody>
      </p:sp>
    </p:spTree>
    <p:extLst>
      <p:ext uri="{BB962C8B-B14F-4D97-AF65-F5344CB8AC3E}">
        <p14:creationId xmlns:p14="http://schemas.microsoft.com/office/powerpoint/2010/main" val="1677567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Matricula</a:t>
            </a:r>
            <a:r>
              <a:rPr lang="en-US" sz="5400" dirty="0"/>
              <a:t> – Where?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165422"/>
            <a:ext cx="11525249" cy="4540177"/>
          </a:xfrm>
        </p:spPr>
        <p:txBody>
          <a:bodyPr>
            <a:normAutofit/>
          </a:bodyPr>
          <a:lstStyle/>
          <a:p>
            <a:r>
              <a:rPr lang="en-US" sz="2800" dirty="0"/>
              <a:t>There are </a:t>
            </a:r>
            <a:r>
              <a:rPr lang="en-US" sz="2800" u="sng" dirty="0"/>
              <a:t>two</a:t>
            </a:r>
            <a:r>
              <a:rPr lang="en-US" sz="2800" dirty="0"/>
              <a:t> sites to visit:</a:t>
            </a:r>
          </a:p>
          <a:p>
            <a:pPr lvl="1"/>
            <a:r>
              <a:rPr lang="en-US" sz="2400" dirty="0"/>
              <a:t>US:  </a:t>
            </a:r>
            <a:r>
              <a:rPr lang="en-US" sz="2800" dirty="0">
                <a:hlinkClick r:id="rId2"/>
              </a:rPr>
              <a:t>https://icar-us.eu/en/cooperation/online-portals/matricula/</a:t>
            </a:r>
            <a:endParaRPr lang="en-US" sz="2800" dirty="0"/>
          </a:p>
          <a:p>
            <a:pPr lvl="1"/>
            <a:r>
              <a:rPr lang="en-US" sz="2400" dirty="0"/>
              <a:t>Europe:  </a:t>
            </a:r>
            <a:r>
              <a:rPr lang="en-US" sz="2800" dirty="0">
                <a:hlinkClick r:id="rId3"/>
              </a:rPr>
              <a:t>https://data.matricula-online.eu/en/</a:t>
            </a:r>
            <a:endParaRPr lang="en-US" sz="2400" dirty="0"/>
          </a:p>
          <a:p>
            <a:pPr marL="0" indent="0">
              <a:buNone/>
            </a:pPr>
            <a:endParaRPr lang="en-US" sz="1400" dirty="0"/>
          </a:p>
          <a:p>
            <a:r>
              <a:rPr lang="en-US" sz="2800" dirty="0"/>
              <a:t>The first site has excellent overviews of the Project in English</a:t>
            </a:r>
          </a:p>
          <a:p>
            <a:pPr lvl="1"/>
            <a:r>
              <a:rPr lang="en-US" sz="2400" dirty="0"/>
              <a:t>Tutorial</a:t>
            </a:r>
          </a:p>
          <a:p>
            <a:pPr lvl="1"/>
            <a:r>
              <a:rPr lang="en-US" sz="2400" dirty="0"/>
              <a:t>The Collaboration Process</a:t>
            </a:r>
          </a:p>
          <a:p>
            <a:pPr lvl="1"/>
            <a:r>
              <a:rPr lang="en-US" sz="2400" dirty="0"/>
              <a:t>Reference Aids</a:t>
            </a:r>
          </a:p>
          <a:p>
            <a:pPr lvl="1"/>
            <a:r>
              <a:rPr lang="en-US" sz="2400" dirty="0"/>
              <a:t>Maps (particularly the useful Catholic Dioceses of Germany)</a:t>
            </a:r>
          </a:p>
          <a:p>
            <a:r>
              <a:rPr lang="en-US" sz="2800" dirty="0"/>
              <a:t>It will also direct you to the second, the research site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905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Matricula – One Can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165422"/>
            <a:ext cx="11525249" cy="4540177"/>
          </a:xfrm>
        </p:spPr>
        <p:txBody>
          <a:bodyPr>
            <a:normAutofit/>
          </a:bodyPr>
          <a:lstStyle/>
          <a:p>
            <a:r>
              <a:rPr lang="en-US" sz="4800" dirty="0"/>
              <a:t>Search for Places</a:t>
            </a:r>
          </a:p>
          <a:p>
            <a:pPr lvl="1"/>
            <a:r>
              <a:rPr lang="en-US" sz="4000" dirty="0"/>
              <a:t>Cities where family lived</a:t>
            </a:r>
          </a:p>
          <a:p>
            <a:pPr lvl="1"/>
            <a:r>
              <a:rPr lang="en-US" sz="4000" dirty="0"/>
              <a:t>Churches where family attended</a:t>
            </a:r>
          </a:p>
          <a:p>
            <a:pPr lvl="1"/>
            <a:r>
              <a:rPr lang="en-US" sz="4000" dirty="0"/>
              <a:t>Identify the parish the church belongs</a:t>
            </a:r>
          </a:p>
          <a:p>
            <a:r>
              <a:rPr lang="en-US" sz="4800" dirty="0"/>
              <a:t>Search by Map</a:t>
            </a:r>
          </a:p>
          <a:p>
            <a:pPr lvl="1"/>
            <a:r>
              <a:rPr lang="en-US" sz="4000" dirty="0"/>
              <a:t>Locate Churches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255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Matricula</a:t>
            </a:r>
            <a:r>
              <a:rPr lang="en-US" sz="5400" dirty="0"/>
              <a:t> – Church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4871982" cy="3599316"/>
          </a:xfrm>
        </p:spPr>
        <p:txBody>
          <a:bodyPr/>
          <a:lstStyle/>
          <a:p>
            <a:r>
              <a:rPr lang="en-US" dirty="0"/>
              <a:t>Identifies churches records that are on-line</a:t>
            </a:r>
          </a:p>
          <a:p>
            <a:r>
              <a:rPr lang="en-US" dirty="0"/>
              <a:t>Locate churches for which records are published</a:t>
            </a:r>
          </a:p>
          <a:p>
            <a:r>
              <a:rPr lang="en-US" dirty="0" err="1"/>
              <a:t>Matricula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Map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435" y="1989438"/>
            <a:ext cx="5507944" cy="4715042"/>
          </a:xfrm>
          <a:prstGeom prst="rect">
            <a:avLst/>
          </a:prstGeom>
        </p:spPr>
      </p:pic>
      <p:pic>
        <p:nvPicPr>
          <p:cNvPr id="7" name="Picture 6" descr="A map of germany with red areas&#10;&#10;Description automatically generated">
            <a:extLst>
              <a:ext uri="{FF2B5EF4-FFF2-40B4-BE49-F238E27FC236}">
                <a16:creationId xmlns:a16="http://schemas.microsoft.com/office/drawing/2014/main" id="{5C17881C-5C07-41B4-70B4-AB2D22DB1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803" y="1989438"/>
            <a:ext cx="6108389" cy="48040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1AF61B-7504-80F7-6040-0DB13072F158}"/>
              </a:ext>
            </a:extLst>
          </p:cNvPr>
          <p:cNvSpPr txBox="1"/>
          <p:nvPr/>
        </p:nvSpPr>
        <p:spPr>
          <a:xfrm>
            <a:off x="10078429" y="6348888"/>
            <a:ext cx="1718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Rootstech</a:t>
            </a:r>
            <a:r>
              <a:rPr lang="en-US" sz="1000" dirty="0">
                <a:solidFill>
                  <a:schemeClr val="bg1"/>
                </a:solidFill>
              </a:rPr>
              <a:t> - Family Search </a:t>
            </a:r>
          </a:p>
          <a:p>
            <a:r>
              <a:rPr lang="en-US" sz="1000" dirty="0">
                <a:solidFill>
                  <a:schemeClr val="bg1"/>
                </a:solidFill>
              </a:rPr>
              <a:t>By Daniel R. Jones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8FC966-E6E5-6212-9423-5A7A3D3200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299" y="4346959"/>
            <a:ext cx="3595617" cy="240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96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Where to Start your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11055959" cy="416158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Collect your facts</a:t>
            </a:r>
          </a:p>
          <a:p>
            <a:pPr lvl="1"/>
            <a:r>
              <a:rPr lang="en-US" dirty="0"/>
              <a:t>Family members</a:t>
            </a:r>
          </a:p>
          <a:p>
            <a:pPr lvl="1"/>
            <a:r>
              <a:rPr lang="en-US" dirty="0"/>
              <a:t>Family friends</a:t>
            </a:r>
          </a:p>
          <a:p>
            <a:pPr lvl="1"/>
            <a:r>
              <a:rPr lang="en-US" dirty="0"/>
              <a:t>Local government records</a:t>
            </a:r>
          </a:p>
          <a:p>
            <a:pPr lvl="1"/>
            <a:r>
              <a:rPr lang="en-US" dirty="0"/>
              <a:t>United States Citizenship and Immigration Services (USCIS) Genealogy Division</a:t>
            </a:r>
          </a:p>
          <a:p>
            <a:pPr lvl="1"/>
            <a:r>
              <a:rPr lang="en-US" dirty="0"/>
              <a:t>Other genealogy sources</a:t>
            </a:r>
          </a:p>
          <a:p>
            <a:r>
              <a:rPr lang="en-US" dirty="0"/>
              <a:t>Determine Locations</a:t>
            </a:r>
          </a:p>
          <a:p>
            <a:pPr lvl="1"/>
            <a:r>
              <a:rPr lang="en-US" dirty="0"/>
              <a:t>Birth location in Germany</a:t>
            </a:r>
          </a:p>
          <a:p>
            <a:pPr lvl="1"/>
            <a:r>
              <a:rPr lang="en-US" dirty="0"/>
              <a:t>Where they live in Germany</a:t>
            </a:r>
          </a:p>
          <a:p>
            <a:r>
              <a:rPr lang="en-US" dirty="0"/>
              <a:t>Identify</a:t>
            </a:r>
          </a:p>
          <a:p>
            <a:pPr lvl="1"/>
            <a:r>
              <a:rPr lang="en-US" dirty="0"/>
              <a:t>Birth dates</a:t>
            </a:r>
          </a:p>
          <a:p>
            <a:pPr lvl="1"/>
            <a:r>
              <a:rPr lang="en-US" dirty="0"/>
              <a:t>Parent names</a:t>
            </a:r>
          </a:p>
          <a:p>
            <a:pPr lvl="1"/>
            <a:r>
              <a:rPr lang="en-US" dirty="0"/>
              <a:t>Siblings names and dates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320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Collect your Facts/Documents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2743" y="2599456"/>
            <a:ext cx="4441679" cy="35993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Anna </a:t>
            </a:r>
            <a:r>
              <a:rPr lang="en-US" dirty="0" err="1"/>
              <a:t>Bernardina</a:t>
            </a:r>
            <a:r>
              <a:rPr lang="en-US" dirty="0"/>
              <a:t> </a:t>
            </a:r>
            <a:r>
              <a:rPr lang="en-US" dirty="0" err="1"/>
              <a:t>Büscher</a:t>
            </a:r>
            <a:endParaRPr lang="en-US" dirty="0"/>
          </a:p>
          <a:p>
            <a:r>
              <a:rPr lang="en-US" dirty="0"/>
              <a:t>Born </a:t>
            </a:r>
            <a:r>
              <a:rPr lang="en-US" dirty="0">
                <a:hlinkClick r:id="rId2"/>
              </a:rPr>
              <a:t>25 July 1877</a:t>
            </a:r>
            <a:r>
              <a:rPr lang="en-US" dirty="0"/>
              <a:t> in </a:t>
            </a:r>
            <a:r>
              <a:rPr lang="en-US" dirty="0" err="1"/>
              <a:t>Besten</a:t>
            </a:r>
            <a:r>
              <a:rPr lang="en-US" dirty="0"/>
              <a:t>, Germany</a:t>
            </a:r>
          </a:p>
          <a:p>
            <a:r>
              <a:rPr lang="en-US" dirty="0"/>
              <a:t>Marriage: </a:t>
            </a:r>
            <a:r>
              <a:rPr lang="en-US" dirty="0">
                <a:hlinkClick r:id="rId3"/>
              </a:rPr>
              <a:t>26 May 1898</a:t>
            </a:r>
            <a:r>
              <a:rPr lang="en-US" dirty="0"/>
              <a:t> </a:t>
            </a:r>
            <a:r>
              <a:rPr lang="en-US" dirty="0" err="1"/>
              <a:t>Bersenbrück</a:t>
            </a:r>
            <a:r>
              <a:rPr lang="en-US" dirty="0"/>
              <a:t>, Osnabruck, Niedersachsen, Germany (St. </a:t>
            </a:r>
            <a:r>
              <a:rPr lang="en-US" dirty="0" err="1"/>
              <a:t>Vincentius</a:t>
            </a:r>
            <a:r>
              <a:rPr lang="en-US" dirty="0"/>
              <a:t>)</a:t>
            </a:r>
          </a:p>
          <a:p>
            <a:r>
              <a:rPr lang="en-US" dirty="0"/>
              <a:t>Live in </a:t>
            </a:r>
            <a:r>
              <a:rPr lang="en-US" dirty="0" err="1"/>
              <a:t>Hertman</a:t>
            </a:r>
            <a:r>
              <a:rPr lang="en-US" dirty="0"/>
              <a:t>, Germany</a:t>
            </a:r>
          </a:p>
          <a:p>
            <a:r>
              <a:rPr lang="en-US" dirty="0"/>
              <a:t>Arrived in the USA 19 Nov 1928</a:t>
            </a:r>
          </a:p>
          <a:p>
            <a:r>
              <a:rPr lang="en-US" dirty="0"/>
              <a:t>Died 17 Oct 1969 Covington, KY</a:t>
            </a:r>
          </a:p>
          <a:p>
            <a:r>
              <a:rPr lang="en-US" dirty="0" err="1"/>
              <a:t>Matricula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Online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230" y="2114754"/>
            <a:ext cx="2637036" cy="18023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5930" y="2233014"/>
            <a:ext cx="3458754" cy="42988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7766" y="3783611"/>
            <a:ext cx="2454180" cy="27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8014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2848</TotalTime>
  <Words>1000</Words>
  <Application>Microsoft Office PowerPoint</Application>
  <PresentationFormat>Widescreen</PresentationFormat>
  <Paragraphs>185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Trebuchet MS</vt:lpstr>
      <vt:lpstr>Berlin</vt:lpstr>
      <vt:lpstr>European Sources  Matricula-Online / Archion /Geneanet</vt:lpstr>
      <vt:lpstr>Sources for German Birth, Marriage and Death Records</vt:lpstr>
      <vt:lpstr>Matricula – What is It?</vt:lpstr>
      <vt:lpstr>Matricula – Diocese Archives</vt:lpstr>
      <vt:lpstr>Matricula – Where?</vt:lpstr>
      <vt:lpstr>Matricula – One Can</vt:lpstr>
      <vt:lpstr>Matricula – Church Map</vt:lpstr>
      <vt:lpstr>Where to Start your Search</vt:lpstr>
      <vt:lpstr>Collect your Facts/Documents</vt:lpstr>
      <vt:lpstr>Maps – Family Members</vt:lpstr>
      <vt:lpstr>Collect your Facts/Documents</vt:lpstr>
      <vt:lpstr>Dirxen Family</vt:lpstr>
      <vt:lpstr>Matricula - Summary</vt:lpstr>
      <vt:lpstr>Other German Sources</vt:lpstr>
      <vt:lpstr>Matricula-Online Versus Archion</vt:lpstr>
      <vt:lpstr>Not Able to Find Family?</vt:lpstr>
      <vt:lpstr>Gazetteers</vt:lpstr>
      <vt:lpstr>Gazetteers</vt:lpstr>
      <vt:lpstr>German Internet Resources</vt:lpstr>
      <vt:lpstr>Summary</vt:lpstr>
      <vt:lpstr>Research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Records</dc:title>
  <dc:creator>Thomas Montgomery</dc:creator>
  <cp:lastModifiedBy>David Lahrman</cp:lastModifiedBy>
  <cp:revision>93</cp:revision>
  <dcterms:created xsi:type="dcterms:W3CDTF">2018-01-21T16:38:42Z</dcterms:created>
  <dcterms:modified xsi:type="dcterms:W3CDTF">2023-10-15T19:11:44Z</dcterms:modified>
</cp:coreProperties>
</file>